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344" r:id="rId2"/>
    <p:sldId id="294" r:id="rId3"/>
    <p:sldId id="360" r:id="rId4"/>
    <p:sldId id="361" r:id="rId5"/>
    <p:sldId id="370" r:id="rId6"/>
    <p:sldId id="352" r:id="rId7"/>
    <p:sldId id="371" r:id="rId8"/>
    <p:sldId id="346" r:id="rId9"/>
    <p:sldId id="347" r:id="rId10"/>
    <p:sldId id="351" r:id="rId11"/>
    <p:sldId id="257" r:id="rId12"/>
    <p:sldId id="290" r:id="rId13"/>
    <p:sldId id="295" r:id="rId14"/>
    <p:sldId id="362" r:id="rId15"/>
    <p:sldId id="363" r:id="rId16"/>
    <p:sldId id="259" r:id="rId17"/>
    <p:sldId id="299" r:id="rId18"/>
    <p:sldId id="365" r:id="rId19"/>
    <p:sldId id="258" r:id="rId20"/>
    <p:sldId id="300" r:id="rId21"/>
    <p:sldId id="261" r:id="rId22"/>
    <p:sldId id="260" r:id="rId23"/>
    <p:sldId id="369" r:id="rId24"/>
    <p:sldId id="303" r:id="rId25"/>
    <p:sldId id="262" r:id="rId26"/>
    <p:sldId id="364" r:id="rId27"/>
    <p:sldId id="301" r:id="rId28"/>
    <p:sldId id="264" r:id="rId29"/>
    <p:sldId id="349" r:id="rId30"/>
    <p:sldId id="350" r:id="rId31"/>
    <p:sldId id="348" r:id="rId32"/>
    <p:sldId id="366" r:id="rId33"/>
    <p:sldId id="304" r:id="rId34"/>
    <p:sldId id="342" r:id="rId35"/>
    <p:sldId id="367" r:id="rId36"/>
    <p:sldId id="305" r:id="rId37"/>
    <p:sldId id="282" r:id="rId38"/>
    <p:sldId id="306" r:id="rId39"/>
    <p:sldId id="281" r:id="rId40"/>
    <p:sldId id="296" r:id="rId41"/>
    <p:sldId id="355" r:id="rId42"/>
    <p:sldId id="297" r:id="rId43"/>
    <p:sldId id="289" r:id="rId44"/>
    <p:sldId id="266" r:id="rId45"/>
    <p:sldId id="298" r:id="rId46"/>
    <p:sldId id="277" r:id="rId47"/>
    <p:sldId id="308" r:id="rId48"/>
    <p:sldId id="310" r:id="rId49"/>
    <p:sldId id="357" r:id="rId50"/>
    <p:sldId id="358" r:id="rId51"/>
    <p:sldId id="359" r:id="rId52"/>
    <p:sldId id="356" r:id="rId53"/>
    <p:sldId id="314" r:id="rId54"/>
    <p:sldId id="315" r:id="rId55"/>
    <p:sldId id="316" r:id="rId56"/>
    <p:sldId id="318" r:id="rId57"/>
    <p:sldId id="319" r:id="rId58"/>
    <p:sldId id="321" r:id="rId59"/>
    <p:sldId id="333" r:id="rId60"/>
    <p:sldId id="368" r:id="rId61"/>
    <p:sldId id="287" r:id="rId62"/>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05" d="100"/>
          <a:sy n="105" d="100"/>
        </p:scale>
        <p:origin x="120" y="6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3DEFD2D-7633-44CA-9139-E4075E5F2D7B}" type="datetimeFigureOut">
              <a:rPr lang="de-CH" smtClean="0"/>
              <a:t>30.10.2025</a:t>
            </a:fld>
            <a:endParaRPr lang="de-CH"/>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B4F7AD2-692E-4FC4-826F-95B2ECBB9247}" type="slidenum">
              <a:rPr lang="de-CH" smtClean="0"/>
              <a:t>‹Nr.›</a:t>
            </a:fld>
            <a:endParaRPr lang="de-CH"/>
          </a:p>
        </p:txBody>
      </p:sp>
    </p:spTree>
    <p:extLst>
      <p:ext uri="{BB962C8B-B14F-4D97-AF65-F5344CB8AC3E}">
        <p14:creationId xmlns:p14="http://schemas.microsoft.com/office/powerpoint/2010/main" val="4201395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Ursprünglich auf Hase und Fuchs mit Bracken</a:t>
            </a:r>
          </a:p>
        </p:txBody>
      </p:sp>
      <p:sp>
        <p:nvSpPr>
          <p:cNvPr id="4" name="Foliennummernplatzhalter 3"/>
          <p:cNvSpPr>
            <a:spLocks noGrp="1"/>
          </p:cNvSpPr>
          <p:nvPr>
            <p:ph type="sldNum" sz="quarter" idx="10"/>
          </p:nvPr>
        </p:nvSpPr>
        <p:spPr/>
        <p:txBody>
          <a:bodyPr/>
          <a:lstStyle/>
          <a:p>
            <a:fld id="{EFD20520-9FE3-40F4-8AE2-1AFE11E99B08}" type="slidenum">
              <a:rPr lang="de-CH" smtClean="0"/>
              <a:pPr/>
              <a:t>16</a:t>
            </a:fld>
            <a:endParaRPr lang="de-CH"/>
          </a:p>
        </p:txBody>
      </p:sp>
    </p:spTree>
    <p:extLst>
      <p:ext uri="{BB962C8B-B14F-4D97-AF65-F5344CB8AC3E}">
        <p14:creationId xmlns:p14="http://schemas.microsoft.com/office/powerpoint/2010/main" val="2061309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Häufig Bracken/Lauf-Niederlaufhunde, Futter aus der Hand, </a:t>
            </a:r>
          </a:p>
        </p:txBody>
      </p:sp>
      <p:sp>
        <p:nvSpPr>
          <p:cNvPr id="4" name="Foliennummernplatzhalter 3"/>
          <p:cNvSpPr>
            <a:spLocks noGrp="1"/>
          </p:cNvSpPr>
          <p:nvPr>
            <p:ph type="sldNum" sz="quarter" idx="5"/>
          </p:nvPr>
        </p:nvSpPr>
        <p:spPr/>
        <p:txBody>
          <a:bodyPr/>
          <a:lstStyle/>
          <a:p>
            <a:fld id="{F9DC1B82-EF65-49F1-A672-0E2B8B767BF0}" type="slidenum">
              <a:rPr lang="de-CH" smtClean="0"/>
              <a:t>58</a:t>
            </a:fld>
            <a:endParaRPr lang="de-CH"/>
          </a:p>
        </p:txBody>
      </p:sp>
    </p:spTree>
    <p:extLst>
      <p:ext uri="{BB962C8B-B14F-4D97-AF65-F5344CB8AC3E}">
        <p14:creationId xmlns:p14="http://schemas.microsoft.com/office/powerpoint/2010/main" val="2051535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Üblichste, Häufigste </a:t>
            </a:r>
            <a:r>
              <a:rPr lang="de-CH" dirty="0" err="1"/>
              <a:t>Jagdart</a:t>
            </a:r>
            <a:r>
              <a:rPr lang="de-CH" dirty="0"/>
              <a:t>, mit vielen Hunden möglich, oft Kombination von Stöbern und </a:t>
            </a:r>
            <a:r>
              <a:rPr lang="de-CH" dirty="0" err="1"/>
              <a:t>Brackieren</a:t>
            </a:r>
            <a:r>
              <a:rPr lang="de-CH" dirty="0"/>
              <a:t>, Unterschied erklären</a:t>
            </a:r>
          </a:p>
        </p:txBody>
      </p:sp>
      <p:sp>
        <p:nvSpPr>
          <p:cNvPr id="4" name="Foliennummernplatzhalter 3"/>
          <p:cNvSpPr>
            <a:spLocks noGrp="1"/>
          </p:cNvSpPr>
          <p:nvPr>
            <p:ph type="sldNum" sz="quarter" idx="10"/>
          </p:nvPr>
        </p:nvSpPr>
        <p:spPr/>
        <p:txBody>
          <a:bodyPr/>
          <a:lstStyle/>
          <a:p>
            <a:fld id="{EFD20520-9FE3-40F4-8AE2-1AFE11E99B08}" type="slidenum">
              <a:rPr lang="de-CH" smtClean="0"/>
              <a:pPr/>
              <a:t>19</a:t>
            </a:fld>
            <a:endParaRPr lang="de-CH"/>
          </a:p>
        </p:txBody>
      </p:sp>
    </p:spTree>
    <p:extLst>
      <p:ext uri="{BB962C8B-B14F-4D97-AF65-F5344CB8AC3E}">
        <p14:creationId xmlns:p14="http://schemas.microsoft.com/office/powerpoint/2010/main" val="508279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Evtl. noch auf Fuchs möglich im Schild, Dornen oder Schnee</a:t>
            </a:r>
          </a:p>
        </p:txBody>
      </p:sp>
      <p:sp>
        <p:nvSpPr>
          <p:cNvPr id="4" name="Foliennummernplatzhalter 3"/>
          <p:cNvSpPr>
            <a:spLocks noGrp="1"/>
          </p:cNvSpPr>
          <p:nvPr>
            <p:ph type="sldNum" sz="quarter" idx="10"/>
          </p:nvPr>
        </p:nvSpPr>
        <p:spPr/>
        <p:txBody>
          <a:bodyPr/>
          <a:lstStyle/>
          <a:p>
            <a:fld id="{EFD20520-9FE3-40F4-8AE2-1AFE11E99B08}" type="slidenum">
              <a:rPr lang="de-CH" smtClean="0"/>
              <a:pPr/>
              <a:t>21</a:t>
            </a:fld>
            <a:endParaRPr lang="de-CH"/>
          </a:p>
        </p:txBody>
      </p:sp>
    </p:spTree>
    <p:extLst>
      <p:ext uri="{BB962C8B-B14F-4D97-AF65-F5344CB8AC3E}">
        <p14:creationId xmlns:p14="http://schemas.microsoft.com/office/powerpoint/2010/main" val="3026023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Klassische Arbeit des Vorstehhundes auf </a:t>
            </a:r>
            <a:r>
              <a:rPr lang="de-CH" dirty="0" err="1"/>
              <a:t>Rebhunhn</a:t>
            </a:r>
            <a:r>
              <a:rPr lang="de-CH" dirty="0"/>
              <a:t>, Wachtel, Fasan, Hase, </a:t>
            </a:r>
            <a:r>
              <a:rPr lang="de-CH" dirty="0" err="1"/>
              <a:t>birk</a:t>
            </a:r>
            <a:r>
              <a:rPr lang="de-CH" dirty="0"/>
              <a:t>- und </a:t>
            </a:r>
            <a:r>
              <a:rPr lang="de-CH" dirty="0" err="1"/>
              <a:t>Auerwild</a:t>
            </a:r>
            <a:endParaRPr lang="de-CH" dirty="0"/>
          </a:p>
          <a:p>
            <a:r>
              <a:rPr lang="de-CH" dirty="0"/>
              <a:t>im </a:t>
            </a:r>
            <a:r>
              <a:rPr lang="de-CH" dirty="0" err="1"/>
              <a:t>Kt</a:t>
            </a:r>
            <a:r>
              <a:rPr lang="de-CH" dirty="0"/>
              <a:t>. Luzern nicht mehr üblich</a:t>
            </a:r>
          </a:p>
        </p:txBody>
      </p:sp>
      <p:sp>
        <p:nvSpPr>
          <p:cNvPr id="4" name="Foliennummernplatzhalter 3"/>
          <p:cNvSpPr>
            <a:spLocks noGrp="1"/>
          </p:cNvSpPr>
          <p:nvPr>
            <p:ph type="sldNum" sz="quarter" idx="10"/>
          </p:nvPr>
        </p:nvSpPr>
        <p:spPr/>
        <p:txBody>
          <a:bodyPr/>
          <a:lstStyle/>
          <a:p>
            <a:fld id="{EFD20520-9FE3-40F4-8AE2-1AFE11E99B08}" type="slidenum">
              <a:rPr lang="de-CH" smtClean="0"/>
              <a:pPr/>
              <a:t>22</a:t>
            </a:fld>
            <a:endParaRPr lang="de-CH"/>
          </a:p>
        </p:txBody>
      </p:sp>
    </p:spTree>
    <p:extLst>
      <p:ext uri="{BB962C8B-B14F-4D97-AF65-F5344CB8AC3E}">
        <p14:creationId xmlns:p14="http://schemas.microsoft.com/office/powerpoint/2010/main" val="3506714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Auf Fuchs, Gefahr für Hunde, Bau wird zerstört, grosse Arbeit – wenig Nutzen, kostspielige Arbeit, </a:t>
            </a:r>
          </a:p>
        </p:txBody>
      </p:sp>
      <p:sp>
        <p:nvSpPr>
          <p:cNvPr id="4" name="Foliennummernplatzhalter 3"/>
          <p:cNvSpPr>
            <a:spLocks noGrp="1"/>
          </p:cNvSpPr>
          <p:nvPr>
            <p:ph type="sldNum" sz="quarter" idx="10"/>
          </p:nvPr>
        </p:nvSpPr>
        <p:spPr/>
        <p:txBody>
          <a:bodyPr/>
          <a:lstStyle/>
          <a:p>
            <a:fld id="{EFD20520-9FE3-40F4-8AE2-1AFE11E99B08}" type="slidenum">
              <a:rPr lang="de-CH" smtClean="0"/>
              <a:pPr/>
              <a:t>25</a:t>
            </a:fld>
            <a:endParaRPr lang="de-CH"/>
          </a:p>
        </p:txBody>
      </p:sp>
    </p:spTree>
    <p:extLst>
      <p:ext uri="{BB962C8B-B14F-4D97-AF65-F5344CB8AC3E}">
        <p14:creationId xmlns:p14="http://schemas.microsoft.com/office/powerpoint/2010/main" val="4092764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Selbstbelohnend</a:t>
            </a:r>
          </a:p>
        </p:txBody>
      </p:sp>
      <p:sp>
        <p:nvSpPr>
          <p:cNvPr id="4" name="Foliennummernplatzhalter 3"/>
          <p:cNvSpPr>
            <a:spLocks noGrp="1"/>
          </p:cNvSpPr>
          <p:nvPr>
            <p:ph type="sldNum" sz="quarter" idx="5"/>
          </p:nvPr>
        </p:nvSpPr>
        <p:spPr/>
        <p:txBody>
          <a:bodyPr/>
          <a:lstStyle/>
          <a:p>
            <a:fld id="{F9DC1B82-EF65-49F1-A672-0E2B8B767BF0}" type="slidenum">
              <a:rPr lang="de-CH" smtClean="0"/>
              <a:t>46</a:t>
            </a:fld>
            <a:endParaRPr lang="de-CH"/>
          </a:p>
        </p:txBody>
      </p:sp>
    </p:spTree>
    <p:extLst>
      <p:ext uri="{BB962C8B-B14F-4D97-AF65-F5344CB8AC3E}">
        <p14:creationId xmlns:p14="http://schemas.microsoft.com/office/powerpoint/2010/main" val="1517262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dirty="0">
                <a:sym typeface="Wingdings"/>
              </a:rPr>
              <a:t>Ablenkungen minimieren, arbeiten in reizarmer Umgebung, </a:t>
            </a:r>
            <a:endParaRPr lang="de-CH" dirty="0"/>
          </a:p>
        </p:txBody>
      </p:sp>
      <p:sp>
        <p:nvSpPr>
          <p:cNvPr id="4" name="Foliennummernplatzhalter 3"/>
          <p:cNvSpPr>
            <a:spLocks noGrp="1"/>
          </p:cNvSpPr>
          <p:nvPr>
            <p:ph type="sldNum" sz="quarter" idx="5"/>
          </p:nvPr>
        </p:nvSpPr>
        <p:spPr/>
        <p:txBody>
          <a:bodyPr/>
          <a:lstStyle/>
          <a:p>
            <a:fld id="{F9DC1B82-EF65-49F1-A672-0E2B8B767BF0}" type="slidenum">
              <a:rPr lang="de-CH" smtClean="0"/>
              <a:t>55</a:t>
            </a:fld>
            <a:endParaRPr lang="de-CH"/>
          </a:p>
        </p:txBody>
      </p:sp>
    </p:spTree>
    <p:extLst>
      <p:ext uri="{BB962C8B-B14F-4D97-AF65-F5344CB8AC3E}">
        <p14:creationId xmlns:p14="http://schemas.microsoft.com/office/powerpoint/2010/main" val="3385835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Abbruchsignal, Leine/Schleppleine, kontrollierter Freigang, Grundstück sichern, </a:t>
            </a:r>
          </a:p>
        </p:txBody>
      </p:sp>
      <p:sp>
        <p:nvSpPr>
          <p:cNvPr id="4" name="Foliennummernplatzhalter 3"/>
          <p:cNvSpPr>
            <a:spLocks noGrp="1"/>
          </p:cNvSpPr>
          <p:nvPr>
            <p:ph type="sldNum" sz="quarter" idx="5"/>
          </p:nvPr>
        </p:nvSpPr>
        <p:spPr/>
        <p:txBody>
          <a:bodyPr/>
          <a:lstStyle/>
          <a:p>
            <a:fld id="{F9DC1B82-EF65-49F1-A672-0E2B8B767BF0}" type="slidenum">
              <a:rPr lang="de-CH" smtClean="0"/>
              <a:t>56</a:t>
            </a:fld>
            <a:endParaRPr lang="de-CH"/>
          </a:p>
        </p:txBody>
      </p:sp>
    </p:spTree>
    <p:extLst>
      <p:ext uri="{BB962C8B-B14F-4D97-AF65-F5344CB8AC3E}">
        <p14:creationId xmlns:p14="http://schemas.microsoft.com/office/powerpoint/2010/main" val="2804139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Impulskontrollen, ruhiges Arbeiten, Beruhigungssignal, Hyperaktivität = Medikamente</a:t>
            </a:r>
          </a:p>
        </p:txBody>
      </p:sp>
      <p:sp>
        <p:nvSpPr>
          <p:cNvPr id="4" name="Foliennummernplatzhalter 3"/>
          <p:cNvSpPr>
            <a:spLocks noGrp="1"/>
          </p:cNvSpPr>
          <p:nvPr>
            <p:ph type="sldNum" sz="quarter" idx="5"/>
          </p:nvPr>
        </p:nvSpPr>
        <p:spPr/>
        <p:txBody>
          <a:bodyPr/>
          <a:lstStyle/>
          <a:p>
            <a:fld id="{F9DC1B82-EF65-49F1-A672-0E2B8B767BF0}" type="slidenum">
              <a:rPr lang="de-CH" smtClean="0"/>
              <a:t>57</a:t>
            </a:fld>
            <a:endParaRPr lang="de-CH"/>
          </a:p>
        </p:txBody>
      </p:sp>
    </p:spTree>
    <p:extLst>
      <p:ext uri="{BB962C8B-B14F-4D97-AF65-F5344CB8AC3E}">
        <p14:creationId xmlns:p14="http://schemas.microsoft.com/office/powerpoint/2010/main" val="1976441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152501-4AD8-E1EA-E3E6-DF31E18BC3B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96B0407A-3E46-EA5B-E6B8-7026CD0C5A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20E32FC8-7B65-B534-A5C5-AC701A1CCC8C}"/>
              </a:ext>
            </a:extLst>
          </p:cNvPr>
          <p:cNvSpPr>
            <a:spLocks noGrp="1"/>
          </p:cNvSpPr>
          <p:nvPr>
            <p:ph type="dt" sz="half" idx="10"/>
          </p:nvPr>
        </p:nvSpPr>
        <p:spPr/>
        <p:txBody>
          <a:bodyPr/>
          <a:lstStyle/>
          <a:p>
            <a:fld id="{8F7CC230-6215-436B-A9C8-85D44A6954B1}" type="datetimeFigureOut">
              <a:rPr lang="de-CH" smtClean="0"/>
              <a:t>30.10.2025</a:t>
            </a:fld>
            <a:endParaRPr lang="de-CH"/>
          </a:p>
        </p:txBody>
      </p:sp>
      <p:sp>
        <p:nvSpPr>
          <p:cNvPr id="5" name="Fußzeilenplatzhalter 4">
            <a:extLst>
              <a:ext uri="{FF2B5EF4-FFF2-40B4-BE49-F238E27FC236}">
                <a16:creationId xmlns:a16="http://schemas.microsoft.com/office/drawing/2014/main" id="{0CAB48FE-2FDB-084E-820D-F71B7A76C48E}"/>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E6DCB729-C540-3F75-D7A6-F0408F6E1934}"/>
              </a:ext>
            </a:extLst>
          </p:cNvPr>
          <p:cNvSpPr>
            <a:spLocks noGrp="1"/>
          </p:cNvSpPr>
          <p:nvPr>
            <p:ph type="sldNum" sz="quarter" idx="12"/>
          </p:nvPr>
        </p:nvSpPr>
        <p:spPr/>
        <p:txBody>
          <a:bodyPr/>
          <a:lstStyle/>
          <a:p>
            <a:fld id="{162EC3F3-BACB-4FF6-89D9-5F1306367E9A}" type="slidenum">
              <a:rPr lang="de-CH" smtClean="0"/>
              <a:t>‹Nr.›</a:t>
            </a:fld>
            <a:endParaRPr lang="de-CH"/>
          </a:p>
        </p:txBody>
      </p:sp>
    </p:spTree>
    <p:extLst>
      <p:ext uri="{BB962C8B-B14F-4D97-AF65-F5344CB8AC3E}">
        <p14:creationId xmlns:p14="http://schemas.microsoft.com/office/powerpoint/2010/main" val="2287492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D85137-5CB0-4EDA-767C-C61BE7D40D35}"/>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803D3053-C870-DD1A-26E6-AFACE76D1765}"/>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ACA75219-BFB9-2453-8119-8F948B51E3D9}"/>
              </a:ext>
            </a:extLst>
          </p:cNvPr>
          <p:cNvSpPr>
            <a:spLocks noGrp="1"/>
          </p:cNvSpPr>
          <p:nvPr>
            <p:ph type="dt" sz="half" idx="10"/>
          </p:nvPr>
        </p:nvSpPr>
        <p:spPr/>
        <p:txBody>
          <a:bodyPr/>
          <a:lstStyle/>
          <a:p>
            <a:fld id="{8F7CC230-6215-436B-A9C8-85D44A6954B1}" type="datetimeFigureOut">
              <a:rPr lang="de-CH" smtClean="0"/>
              <a:t>30.10.2025</a:t>
            </a:fld>
            <a:endParaRPr lang="de-CH"/>
          </a:p>
        </p:txBody>
      </p:sp>
      <p:sp>
        <p:nvSpPr>
          <p:cNvPr id="5" name="Fußzeilenplatzhalter 4">
            <a:extLst>
              <a:ext uri="{FF2B5EF4-FFF2-40B4-BE49-F238E27FC236}">
                <a16:creationId xmlns:a16="http://schemas.microsoft.com/office/drawing/2014/main" id="{A1FA9E34-9B87-A3CC-F7CE-0C6D35EA876F}"/>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6BA7CF55-2C6D-F3DF-DD18-A0194083A1CC}"/>
              </a:ext>
            </a:extLst>
          </p:cNvPr>
          <p:cNvSpPr>
            <a:spLocks noGrp="1"/>
          </p:cNvSpPr>
          <p:nvPr>
            <p:ph type="sldNum" sz="quarter" idx="12"/>
          </p:nvPr>
        </p:nvSpPr>
        <p:spPr/>
        <p:txBody>
          <a:bodyPr/>
          <a:lstStyle/>
          <a:p>
            <a:fld id="{162EC3F3-BACB-4FF6-89D9-5F1306367E9A}" type="slidenum">
              <a:rPr lang="de-CH" smtClean="0"/>
              <a:t>‹Nr.›</a:t>
            </a:fld>
            <a:endParaRPr lang="de-CH"/>
          </a:p>
        </p:txBody>
      </p:sp>
    </p:spTree>
    <p:extLst>
      <p:ext uri="{BB962C8B-B14F-4D97-AF65-F5344CB8AC3E}">
        <p14:creationId xmlns:p14="http://schemas.microsoft.com/office/powerpoint/2010/main" val="2191585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F09A3679-FF36-16BF-AE97-1947D0305910}"/>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310D2025-8402-DF18-9DB9-E00833BEC21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3BA31B76-D157-24A2-024A-B55ECFCFC375}"/>
              </a:ext>
            </a:extLst>
          </p:cNvPr>
          <p:cNvSpPr>
            <a:spLocks noGrp="1"/>
          </p:cNvSpPr>
          <p:nvPr>
            <p:ph type="dt" sz="half" idx="10"/>
          </p:nvPr>
        </p:nvSpPr>
        <p:spPr/>
        <p:txBody>
          <a:bodyPr/>
          <a:lstStyle/>
          <a:p>
            <a:fld id="{8F7CC230-6215-436B-A9C8-85D44A6954B1}" type="datetimeFigureOut">
              <a:rPr lang="de-CH" smtClean="0"/>
              <a:t>30.10.2025</a:t>
            </a:fld>
            <a:endParaRPr lang="de-CH"/>
          </a:p>
        </p:txBody>
      </p:sp>
      <p:sp>
        <p:nvSpPr>
          <p:cNvPr id="5" name="Fußzeilenplatzhalter 4">
            <a:extLst>
              <a:ext uri="{FF2B5EF4-FFF2-40B4-BE49-F238E27FC236}">
                <a16:creationId xmlns:a16="http://schemas.microsoft.com/office/drawing/2014/main" id="{C345B36E-2863-F923-F28D-DA23428674B3}"/>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42DB41FF-6460-D7AE-5C40-13AD233C2654}"/>
              </a:ext>
            </a:extLst>
          </p:cNvPr>
          <p:cNvSpPr>
            <a:spLocks noGrp="1"/>
          </p:cNvSpPr>
          <p:nvPr>
            <p:ph type="sldNum" sz="quarter" idx="12"/>
          </p:nvPr>
        </p:nvSpPr>
        <p:spPr/>
        <p:txBody>
          <a:bodyPr/>
          <a:lstStyle/>
          <a:p>
            <a:fld id="{162EC3F3-BACB-4FF6-89D9-5F1306367E9A}" type="slidenum">
              <a:rPr lang="de-CH" smtClean="0"/>
              <a:t>‹Nr.›</a:t>
            </a:fld>
            <a:endParaRPr lang="de-CH"/>
          </a:p>
        </p:txBody>
      </p:sp>
    </p:spTree>
    <p:extLst>
      <p:ext uri="{BB962C8B-B14F-4D97-AF65-F5344CB8AC3E}">
        <p14:creationId xmlns:p14="http://schemas.microsoft.com/office/powerpoint/2010/main" val="4076683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E0DA74-025E-9637-FDF2-52FE6803D97F}"/>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99A61C4B-381D-2BFB-1556-A45731DE8522}"/>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D5B4DB8D-61F7-767B-A8F8-1DF9D2AD1699}"/>
              </a:ext>
            </a:extLst>
          </p:cNvPr>
          <p:cNvSpPr>
            <a:spLocks noGrp="1"/>
          </p:cNvSpPr>
          <p:nvPr>
            <p:ph type="dt" sz="half" idx="10"/>
          </p:nvPr>
        </p:nvSpPr>
        <p:spPr/>
        <p:txBody>
          <a:bodyPr/>
          <a:lstStyle/>
          <a:p>
            <a:fld id="{8F7CC230-6215-436B-A9C8-85D44A6954B1}" type="datetimeFigureOut">
              <a:rPr lang="de-CH" smtClean="0"/>
              <a:t>30.10.2025</a:t>
            </a:fld>
            <a:endParaRPr lang="de-CH"/>
          </a:p>
        </p:txBody>
      </p:sp>
      <p:sp>
        <p:nvSpPr>
          <p:cNvPr id="5" name="Fußzeilenplatzhalter 4">
            <a:extLst>
              <a:ext uri="{FF2B5EF4-FFF2-40B4-BE49-F238E27FC236}">
                <a16:creationId xmlns:a16="http://schemas.microsoft.com/office/drawing/2014/main" id="{755775D0-D7F8-04DA-8753-EAC7B95FE0AD}"/>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DE99FF3D-5E9C-C3E6-85FC-BCBF00496240}"/>
              </a:ext>
            </a:extLst>
          </p:cNvPr>
          <p:cNvSpPr>
            <a:spLocks noGrp="1"/>
          </p:cNvSpPr>
          <p:nvPr>
            <p:ph type="sldNum" sz="quarter" idx="12"/>
          </p:nvPr>
        </p:nvSpPr>
        <p:spPr/>
        <p:txBody>
          <a:bodyPr/>
          <a:lstStyle/>
          <a:p>
            <a:fld id="{162EC3F3-BACB-4FF6-89D9-5F1306367E9A}" type="slidenum">
              <a:rPr lang="de-CH" smtClean="0"/>
              <a:t>‹Nr.›</a:t>
            </a:fld>
            <a:endParaRPr lang="de-CH"/>
          </a:p>
        </p:txBody>
      </p:sp>
    </p:spTree>
    <p:extLst>
      <p:ext uri="{BB962C8B-B14F-4D97-AF65-F5344CB8AC3E}">
        <p14:creationId xmlns:p14="http://schemas.microsoft.com/office/powerpoint/2010/main" val="1021045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A9EDD0-7E2C-1FE6-10EA-EFE9B608BED5}"/>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A288530D-BF56-4068-01C5-1549F04739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520BAB21-C602-8090-5F37-05FD8087881E}"/>
              </a:ext>
            </a:extLst>
          </p:cNvPr>
          <p:cNvSpPr>
            <a:spLocks noGrp="1"/>
          </p:cNvSpPr>
          <p:nvPr>
            <p:ph type="dt" sz="half" idx="10"/>
          </p:nvPr>
        </p:nvSpPr>
        <p:spPr/>
        <p:txBody>
          <a:bodyPr/>
          <a:lstStyle/>
          <a:p>
            <a:fld id="{8F7CC230-6215-436B-A9C8-85D44A6954B1}" type="datetimeFigureOut">
              <a:rPr lang="de-CH" smtClean="0"/>
              <a:t>30.10.2025</a:t>
            </a:fld>
            <a:endParaRPr lang="de-CH"/>
          </a:p>
        </p:txBody>
      </p:sp>
      <p:sp>
        <p:nvSpPr>
          <p:cNvPr id="5" name="Fußzeilenplatzhalter 4">
            <a:extLst>
              <a:ext uri="{FF2B5EF4-FFF2-40B4-BE49-F238E27FC236}">
                <a16:creationId xmlns:a16="http://schemas.microsoft.com/office/drawing/2014/main" id="{8EA3BBA9-A701-3445-4DCF-7F8795D33A3E}"/>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9E6AE1EC-657A-4406-EDAE-8EC5A677E3CC}"/>
              </a:ext>
            </a:extLst>
          </p:cNvPr>
          <p:cNvSpPr>
            <a:spLocks noGrp="1"/>
          </p:cNvSpPr>
          <p:nvPr>
            <p:ph type="sldNum" sz="quarter" idx="12"/>
          </p:nvPr>
        </p:nvSpPr>
        <p:spPr/>
        <p:txBody>
          <a:bodyPr/>
          <a:lstStyle/>
          <a:p>
            <a:fld id="{162EC3F3-BACB-4FF6-89D9-5F1306367E9A}" type="slidenum">
              <a:rPr lang="de-CH" smtClean="0"/>
              <a:t>‹Nr.›</a:t>
            </a:fld>
            <a:endParaRPr lang="de-CH"/>
          </a:p>
        </p:txBody>
      </p:sp>
    </p:spTree>
    <p:extLst>
      <p:ext uri="{BB962C8B-B14F-4D97-AF65-F5344CB8AC3E}">
        <p14:creationId xmlns:p14="http://schemas.microsoft.com/office/powerpoint/2010/main" val="3559789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ADC22F-1F2B-84CC-230E-D68B067DC857}"/>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428FB4BE-202B-39C5-F16C-013455C7BD1F}"/>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8C4D2D01-95EA-3345-8F38-361D5D733229}"/>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22D6EC35-F1AD-E250-D02C-D67CA9490F0B}"/>
              </a:ext>
            </a:extLst>
          </p:cNvPr>
          <p:cNvSpPr>
            <a:spLocks noGrp="1"/>
          </p:cNvSpPr>
          <p:nvPr>
            <p:ph type="dt" sz="half" idx="10"/>
          </p:nvPr>
        </p:nvSpPr>
        <p:spPr/>
        <p:txBody>
          <a:bodyPr/>
          <a:lstStyle/>
          <a:p>
            <a:fld id="{8F7CC230-6215-436B-A9C8-85D44A6954B1}" type="datetimeFigureOut">
              <a:rPr lang="de-CH" smtClean="0"/>
              <a:t>30.10.2025</a:t>
            </a:fld>
            <a:endParaRPr lang="de-CH"/>
          </a:p>
        </p:txBody>
      </p:sp>
      <p:sp>
        <p:nvSpPr>
          <p:cNvPr id="6" name="Fußzeilenplatzhalter 5">
            <a:extLst>
              <a:ext uri="{FF2B5EF4-FFF2-40B4-BE49-F238E27FC236}">
                <a16:creationId xmlns:a16="http://schemas.microsoft.com/office/drawing/2014/main" id="{A3E1DE4C-F00D-B4CA-2A27-A19E241329A1}"/>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5EBB6B79-7AC3-AD2A-A0CE-9223C99C4C95}"/>
              </a:ext>
            </a:extLst>
          </p:cNvPr>
          <p:cNvSpPr>
            <a:spLocks noGrp="1"/>
          </p:cNvSpPr>
          <p:nvPr>
            <p:ph type="sldNum" sz="quarter" idx="12"/>
          </p:nvPr>
        </p:nvSpPr>
        <p:spPr/>
        <p:txBody>
          <a:bodyPr/>
          <a:lstStyle/>
          <a:p>
            <a:fld id="{162EC3F3-BACB-4FF6-89D9-5F1306367E9A}" type="slidenum">
              <a:rPr lang="de-CH" smtClean="0"/>
              <a:t>‹Nr.›</a:t>
            </a:fld>
            <a:endParaRPr lang="de-CH"/>
          </a:p>
        </p:txBody>
      </p:sp>
    </p:spTree>
    <p:extLst>
      <p:ext uri="{BB962C8B-B14F-4D97-AF65-F5344CB8AC3E}">
        <p14:creationId xmlns:p14="http://schemas.microsoft.com/office/powerpoint/2010/main" val="609555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27A8FF-BAE5-0B9F-290F-E701E070EC24}"/>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98C61A7F-656B-60CC-142C-0218089A69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8885CC1-38CD-B5A9-07A6-306FBE2F217D}"/>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C11D4DE0-F402-5010-18D0-9F4340AF66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D5142B-BDC7-AABF-F61A-09F6A06820BD}"/>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B51D245C-FDEE-FBA8-EFC8-89A97104FCEE}"/>
              </a:ext>
            </a:extLst>
          </p:cNvPr>
          <p:cNvSpPr>
            <a:spLocks noGrp="1"/>
          </p:cNvSpPr>
          <p:nvPr>
            <p:ph type="dt" sz="half" idx="10"/>
          </p:nvPr>
        </p:nvSpPr>
        <p:spPr/>
        <p:txBody>
          <a:bodyPr/>
          <a:lstStyle/>
          <a:p>
            <a:fld id="{8F7CC230-6215-436B-A9C8-85D44A6954B1}" type="datetimeFigureOut">
              <a:rPr lang="de-CH" smtClean="0"/>
              <a:t>30.10.2025</a:t>
            </a:fld>
            <a:endParaRPr lang="de-CH"/>
          </a:p>
        </p:txBody>
      </p:sp>
      <p:sp>
        <p:nvSpPr>
          <p:cNvPr id="8" name="Fußzeilenplatzhalter 7">
            <a:extLst>
              <a:ext uri="{FF2B5EF4-FFF2-40B4-BE49-F238E27FC236}">
                <a16:creationId xmlns:a16="http://schemas.microsoft.com/office/drawing/2014/main" id="{3FE55C52-633A-39F2-3393-5DEB9E572914}"/>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A4B7035D-1C6D-FB9C-9F39-17571FC78878}"/>
              </a:ext>
            </a:extLst>
          </p:cNvPr>
          <p:cNvSpPr>
            <a:spLocks noGrp="1"/>
          </p:cNvSpPr>
          <p:nvPr>
            <p:ph type="sldNum" sz="quarter" idx="12"/>
          </p:nvPr>
        </p:nvSpPr>
        <p:spPr/>
        <p:txBody>
          <a:bodyPr/>
          <a:lstStyle/>
          <a:p>
            <a:fld id="{162EC3F3-BACB-4FF6-89D9-5F1306367E9A}" type="slidenum">
              <a:rPr lang="de-CH" smtClean="0"/>
              <a:t>‹Nr.›</a:t>
            </a:fld>
            <a:endParaRPr lang="de-CH"/>
          </a:p>
        </p:txBody>
      </p:sp>
    </p:spTree>
    <p:extLst>
      <p:ext uri="{BB962C8B-B14F-4D97-AF65-F5344CB8AC3E}">
        <p14:creationId xmlns:p14="http://schemas.microsoft.com/office/powerpoint/2010/main" val="1980817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6BD584-36DD-B6F3-4A13-BE148A892B2F}"/>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6C0DD96D-B870-F4E1-F891-FD3870EB57FA}"/>
              </a:ext>
            </a:extLst>
          </p:cNvPr>
          <p:cNvSpPr>
            <a:spLocks noGrp="1"/>
          </p:cNvSpPr>
          <p:nvPr>
            <p:ph type="dt" sz="half" idx="10"/>
          </p:nvPr>
        </p:nvSpPr>
        <p:spPr/>
        <p:txBody>
          <a:bodyPr/>
          <a:lstStyle/>
          <a:p>
            <a:fld id="{8F7CC230-6215-436B-A9C8-85D44A6954B1}" type="datetimeFigureOut">
              <a:rPr lang="de-CH" smtClean="0"/>
              <a:t>30.10.2025</a:t>
            </a:fld>
            <a:endParaRPr lang="de-CH"/>
          </a:p>
        </p:txBody>
      </p:sp>
      <p:sp>
        <p:nvSpPr>
          <p:cNvPr id="4" name="Fußzeilenplatzhalter 3">
            <a:extLst>
              <a:ext uri="{FF2B5EF4-FFF2-40B4-BE49-F238E27FC236}">
                <a16:creationId xmlns:a16="http://schemas.microsoft.com/office/drawing/2014/main" id="{F0045DD4-A8CB-D7FC-2261-0CEEB5DE0654}"/>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a16="http://schemas.microsoft.com/office/drawing/2014/main" id="{070DA6ED-678C-8DB6-3D32-A8E3E7CB4C32}"/>
              </a:ext>
            </a:extLst>
          </p:cNvPr>
          <p:cNvSpPr>
            <a:spLocks noGrp="1"/>
          </p:cNvSpPr>
          <p:nvPr>
            <p:ph type="sldNum" sz="quarter" idx="12"/>
          </p:nvPr>
        </p:nvSpPr>
        <p:spPr/>
        <p:txBody>
          <a:bodyPr/>
          <a:lstStyle/>
          <a:p>
            <a:fld id="{162EC3F3-BACB-4FF6-89D9-5F1306367E9A}" type="slidenum">
              <a:rPr lang="de-CH" smtClean="0"/>
              <a:t>‹Nr.›</a:t>
            </a:fld>
            <a:endParaRPr lang="de-CH"/>
          </a:p>
        </p:txBody>
      </p:sp>
    </p:spTree>
    <p:extLst>
      <p:ext uri="{BB962C8B-B14F-4D97-AF65-F5344CB8AC3E}">
        <p14:creationId xmlns:p14="http://schemas.microsoft.com/office/powerpoint/2010/main" val="119093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0A935A6-7E30-2FB6-DF84-95C0DE4A4BF2}"/>
              </a:ext>
            </a:extLst>
          </p:cNvPr>
          <p:cNvSpPr>
            <a:spLocks noGrp="1"/>
          </p:cNvSpPr>
          <p:nvPr>
            <p:ph type="dt" sz="half" idx="10"/>
          </p:nvPr>
        </p:nvSpPr>
        <p:spPr/>
        <p:txBody>
          <a:bodyPr/>
          <a:lstStyle/>
          <a:p>
            <a:fld id="{8F7CC230-6215-436B-A9C8-85D44A6954B1}" type="datetimeFigureOut">
              <a:rPr lang="de-CH" smtClean="0"/>
              <a:t>30.10.2025</a:t>
            </a:fld>
            <a:endParaRPr lang="de-CH"/>
          </a:p>
        </p:txBody>
      </p:sp>
      <p:sp>
        <p:nvSpPr>
          <p:cNvPr id="3" name="Fußzeilenplatzhalter 2">
            <a:extLst>
              <a:ext uri="{FF2B5EF4-FFF2-40B4-BE49-F238E27FC236}">
                <a16:creationId xmlns:a16="http://schemas.microsoft.com/office/drawing/2014/main" id="{C028131D-C74B-3F4E-B743-30C7EC3CD408}"/>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a16="http://schemas.microsoft.com/office/drawing/2014/main" id="{1FC05F90-1B98-B928-0A6C-FBC98759041E}"/>
              </a:ext>
            </a:extLst>
          </p:cNvPr>
          <p:cNvSpPr>
            <a:spLocks noGrp="1"/>
          </p:cNvSpPr>
          <p:nvPr>
            <p:ph type="sldNum" sz="quarter" idx="12"/>
          </p:nvPr>
        </p:nvSpPr>
        <p:spPr/>
        <p:txBody>
          <a:bodyPr/>
          <a:lstStyle/>
          <a:p>
            <a:fld id="{162EC3F3-BACB-4FF6-89D9-5F1306367E9A}" type="slidenum">
              <a:rPr lang="de-CH" smtClean="0"/>
              <a:t>‹Nr.›</a:t>
            </a:fld>
            <a:endParaRPr lang="de-CH"/>
          </a:p>
        </p:txBody>
      </p:sp>
    </p:spTree>
    <p:extLst>
      <p:ext uri="{BB962C8B-B14F-4D97-AF65-F5344CB8AC3E}">
        <p14:creationId xmlns:p14="http://schemas.microsoft.com/office/powerpoint/2010/main" val="616965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944F08-1BD6-6E85-606E-8D35DED894A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277B2475-EAFD-E878-7E98-0CD16AFC08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E76F3657-B27E-DA52-62B0-BF42DA89DC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AF5605F-64F3-ADE4-B024-678720C090A9}"/>
              </a:ext>
            </a:extLst>
          </p:cNvPr>
          <p:cNvSpPr>
            <a:spLocks noGrp="1"/>
          </p:cNvSpPr>
          <p:nvPr>
            <p:ph type="dt" sz="half" idx="10"/>
          </p:nvPr>
        </p:nvSpPr>
        <p:spPr/>
        <p:txBody>
          <a:bodyPr/>
          <a:lstStyle/>
          <a:p>
            <a:fld id="{8F7CC230-6215-436B-A9C8-85D44A6954B1}" type="datetimeFigureOut">
              <a:rPr lang="de-CH" smtClean="0"/>
              <a:t>30.10.2025</a:t>
            </a:fld>
            <a:endParaRPr lang="de-CH"/>
          </a:p>
        </p:txBody>
      </p:sp>
      <p:sp>
        <p:nvSpPr>
          <p:cNvPr id="6" name="Fußzeilenplatzhalter 5">
            <a:extLst>
              <a:ext uri="{FF2B5EF4-FFF2-40B4-BE49-F238E27FC236}">
                <a16:creationId xmlns:a16="http://schemas.microsoft.com/office/drawing/2014/main" id="{B95347CF-D787-D1D8-4B0F-EB57138E68C1}"/>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41131452-7F9B-BAB0-BA89-5512302813E9}"/>
              </a:ext>
            </a:extLst>
          </p:cNvPr>
          <p:cNvSpPr>
            <a:spLocks noGrp="1"/>
          </p:cNvSpPr>
          <p:nvPr>
            <p:ph type="sldNum" sz="quarter" idx="12"/>
          </p:nvPr>
        </p:nvSpPr>
        <p:spPr/>
        <p:txBody>
          <a:bodyPr/>
          <a:lstStyle/>
          <a:p>
            <a:fld id="{162EC3F3-BACB-4FF6-89D9-5F1306367E9A}" type="slidenum">
              <a:rPr lang="de-CH" smtClean="0"/>
              <a:t>‹Nr.›</a:t>
            </a:fld>
            <a:endParaRPr lang="de-CH"/>
          </a:p>
        </p:txBody>
      </p:sp>
    </p:spTree>
    <p:extLst>
      <p:ext uri="{BB962C8B-B14F-4D97-AF65-F5344CB8AC3E}">
        <p14:creationId xmlns:p14="http://schemas.microsoft.com/office/powerpoint/2010/main" val="1102027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68FB03-6D01-19AC-C08E-3E63DF3A5F0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58872FC3-D874-CB7D-430A-85144A48A8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a16="http://schemas.microsoft.com/office/drawing/2014/main" id="{7ADF898A-219E-1A59-8BD9-B7F971294D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4896223-A96C-4069-2A9C-44A3ACD1CCCE}"/>
              </a:ext>
            </a:extLst>
          </p:cNvPr>
          <p:cNvSpPr>
            <a:spLocks noGrp="1"/>
          </p:cNvSpPr>
          <p:nvPr>
            <p:ph type="dt" sz="half" idx="10"/>
          </p:nvPr>
        </p:nvSpPr>
        <p:spPr/>
        <p:txBody>
          <a:bodyPr/>
          <a:lstStyle/>
          <a:p>
            <a:fld id="{8F7CC230-6215-436B-A9C8-85D44A6954B1}" type="datetimeFigureOut">
              <a:rPr lang="de-CH" smtClean="0"/>
              <a:t>30.10.2025</a:t>
            </a:fld>
            <a:endParaRPr lang="de-CH"/>
          </a:p>
        </p:txBody>
      </p:sp>
      <p:sp>
        <p:nvSpPr>
          <p:cNvPr id="6" name="Fußzeilenplatzhalter 5">
            <a:extLst>
              <a:ext uri="{FF2B5EF4-FFF2-40B4-BE49-F238E27FC236}">
                <a16:creationId xmlns:a16="http://schemas.microsoft.com/office/drawing/2014/main" id="{AEC90004-AF4A-E703-9F16-DD0CCFFF1C86}"/>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D4C2A017-52BB-F423-3274-50EFB0B3DE97}"/>
              </a:ext>
            </a:extLst>
          </p:cNvPr>
          <p:cNvSpPr>
            <a:spLocks noGrp="1"/>
          </p:cNvSpPr>
          <p:nvPr>
            <p:ph type="sldNum" sz="quarter" idx="12"/>
          </p:nvPr>
        </p:nvSpPr>
        <p:spPr/>
        <p:txBody>
          <a:bodyPr/>
          <a:lstStyle/>
          <a:p>
            <a:fld id="{162EC3F3-BACB-4FF6-89D9-5F1306367E9A}" type="slidenum">
              <a:rPr lang="de-CH" smtClean="0"/>
              <a:t>‹Nr.›</a:t>
            </a:fld>
            <a:endParaRPr lang="de-CH"/>
          </a:p>
        </p:txBody>
      </p:sp>
    </p:spTree>
    <p:extLst>
      <p:ext uri="{BB962C8B-B14F-4D97-AF65-F5344CB8AC3E}">
        <p14:creationId xmlns:p14="http://schemas.microsoft.com/office/powerpoint/2010/main" val="491948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7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F2951E15-6A48-FF6C-18AC-CEA4A49AF0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48101754-7EC5-6C89-BDDB-A04C397021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69742E2F-6B40-4D4E-D1D6-E0100F7903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7CC230-6215-436B-A9C8-85D44A6954B1}" type="datetimeFigureOut">
              <a:rPr lang="de-CH" smtClean="0"/>
              <a:t>30.10.2025</a:t>
            </a:fld>
            <a:endParaRPr lang="de-CH"/>
          </a:p>
        </p:txBody>
      </p:sp>
      <p:sp>
        <p:nvSpPr>
          <p:cNvPr id="5" name="Fußzeilenplatzhalter 4">
            <a:extLst>
              <a:ext uri="{FF2B5EF4-FFF2-40B4-BE49-F238E27FC236}">
                <a16:creationId xmlns:a16="http://schemas.microsoft.com/office/drawing/2014/main" id="{0973BA6E-5C19-5477-00E7-6083F21EFA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a:extLst>
              <a:ext uri="{FF2B5EF4-FFF2-40B4-BE49-F238E27FC236}">
                <a16:creationId xmlns:a16="http://schemas.microsoft.com/office/drawing/2014/main" id="{68B9EF3F-54EB-CE46-4E98-2566A510EB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2EC3F3-BACB-4FF6-89D9-5F1306367E9A}" type="slidenum">
              <a:rPr lang="de-CH" smtClean="0"/>
              <a:t>‹Nr.›</a:t>
            </a:fld>
            <a:endParaRPr lang="de-CH"/>
          </a:p>
        </p:txBody>
      </p:sp>
      <p:pic>
        <p:nvPicPr>
          <p:cNvPr id="7" name="Inhaltsplatzhalter 4" descr="Ein Bild, das Text, Schrift, Logo, Grafiken enthält.&#10;&#10;Automatisch generierte Beschreibung">
            <a:extLst>
              <a:ext uri="{FF2B5EF4-FFF2-40B4-BE49-F238E27FC236}">
                <a16:creationId xmlns:a16="http://schemas.microsoft.com/office/drawing/2014/main" id="{46070502-DEA5-6E28-7A55-6BE036ECDB43}"/>
              </a:ext>
            </a:extLst>
          </p:cNvPr>
          <p:cNvPicPr>
            <a:picLocks noChangeAspect="1"/>
          </p:cNvPicPr>
          <p:nvPr userDrawn="1"/>
        </p:nvPicPr>
        <p:blipFill>
          <a:blip r:embed="rId13"/>
          <a:stretch>
            <a:fillRect/>
          </a:stretch>
        </p:blipFill>
        <p:spPr>
          <a:xfrm>
            <a:off x="0" y="127240"/>
            <a:ext cx="2661177" cy="984884"/>
          </a:xfrm>
          <a:prstGeom prst="rect">
            <a:avLst/>
          </a:prstGeom>
        </p:spPr>
      </p:pic>
      <p:sp>
        <p:nvSpPr>
          <p:cNvPr id="8" name="Textfeld 7">
            <a:extLst>
              <a:ext uri="{FF2B5EF4-FFF2-40B4-BE49-F238E27FC236}">
                <a16:creationId xmlns:a16="http://schemas.microsoft.com/office/drawing/2014/main" id="{EB639BEE-3E51-08DC-06B9-F8369424D33D}"/>
              </a:ext>
            </a:extLst>
          </p:cNvPr>
          <p:cNvSpPr txBox="1"/>
          <p:nvPr userDrawn="1"/>
        </p:nvSpPr>
        <p:spPr>
          <a:xfrm>
            <a:off x="158081" y="1211230"/>
            <a:ext cx="2223655" cy="984885"/>
          </a:xfrm>
          <a:prstGeom prst="rect">
            <a:avLst/>
          </a:prstGeom>
          <a:noFill/>
        </p:spPr>
        <p:txBody>
          <a:bodyPr wrap="square" rtlCol="0">
            <a:spAutoFit/>
          </a:bodyPr>
          <a:lstStyle/>
          <a:p>
            <a:r>
              <a:rPr lang="de-CH" sz="1600" b="1" dirty="0">
                <a:solidFill>
                  <a:schemeClr val="tx1"/>
                </a:solidFill>
              </a:rPr>
              <a:t>Hundekommission</a:t>
            </a:r>
          </a:p>
          <a:p>
            <a:r>
              <a:rPr lang="de-CH" sz="1400" i="1" dirty="0">
                <a:solidFill>
                  <a:schemeClr val="tx1"/>
                </a:solidFill>
              </a:rPr>
              <a:t>Fördern</a:t>
            </a:r>
          </a:p>
          <a:p>
            <a:r>
              <a:rPr lang="de-CH" sz="1400" i="1" dirty="0">
                <a:solidFill>
                  <a:schemeClr val="tx1"/>
                </a:solidFill>
              </a:rPr>
              <a:t>Fordern</a:t>
            </a:r>
          </a:p>
          <a:p>
            <a:r>
              <a:rPr lang="de-CH" sz="1400" i="1" dirty="0">
                <a:solidFill>
                  <a:schemeClr val="tx1"/>
                </a:solidFill>
              </a:rPr>
              <a:t>Finden</a:t>
            </a:r>
          </a:p>
        </p:txBody>
      </p:sp>
    </p:spTree>
    <p:extLst>
      <p:ext uri="{BB962C8B-B14F-4D97-AF65-F5344CB8AC3E}">
        <p14:creationId xmlns:p14="http://schemas.microsoft.com/office/powerpoint/2010/main" val="1485248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9.xml.rels><?xml version="1.0" encoding="UTF-8" standalone="yes"?>
<Relationships xmlns="http://schemas.openxmlformats.org/package/2006/relationships"><Relationship Id="rId3" Type="http://schemas.openxmlformats.org/officeDocument/2006/relationships/hyperlink" Target="https://www.fedlex.admin.ch/eli/cc/1988/517_517_517/de#fn-d7e103" TargetMode="External"/><Relationship Id="rId2" Type="http://schemas.openxmlformats.org/officeDocument/2006/relationships/hyperlink" Target="https://www.fedlex.admin.ch/eli/cc/1988/517_517_517/de#art_1_a"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www.fedlex.admin.ch/eli/cc/1988/506_506_506/de#fn-d7e1392" TargetMode="External"/><Relationship Id="rId2" Type="http://schemas.openxmlformats.org/officeDocument/2006/relationships/hyperlink" Target="https://www.fedlex.admin.ch/eli/cc/1988/506_506_506/de#art_18"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www.fedlex.admin.ch/eli/cc/1988/517_517_517/de#fn-d7e124" TargetMode="External"/><Relationship Id="rId2" Type="http://schemas.openxmlformats.org/officeDocument/2006/relationships/hyperlink" Target="https://www.fedlex.admin.ch/eli/cc/1988/517_517_517/de#art_1_b" TargetMode="External"/><Relationship Id="rId1" Type="http://schemas.openxmlformats.org/officeDocument/2006/relationships/slideLayout" Target="../slideLayouts/slideLayout7.xml"/><Relationship Id="rId4" Type="http://schemas.openxmlformats.org/officeDocument/2006/relationships/hyperlink" Target="https://www.fedlex.admin.ch/eli/cc/1988/517_517_517/de#fn-d7e146"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fedlex.admin.ch/eli/cc/1988/517_517_517/de#fn-d7e421" TargetMode="External"/><Relationship Id="rId2" Type="http://schemas.openxmlformats.org/officeDocument/2006/relationships/hyperlink" Target="https://www.fedlex.admin.ch/eli/cc/1988/517_517_517/de#art_2_a"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A5DB7F-6AA8-4A2C-9C61-35C73E766343}"/>
              </a:ext>
            </a:extLst>
          </p:cNvPr>
          <p:cNvSpPr>
            <a:spLocks noGrp="1"/>
          </p:cNvSpPr>
          <p:nvPr>
            <p:ph type="ctrTitle"/>
          </p:nvPr>
        </p:nvSpPr>
        <p:spPr>
          <a:xfrm>
            <a:off x="2846543" y="2863516"/>
            <a:ext cx="7155598" cy="3529263"/>
          </a:xfrm>
        </p:spPr>
        <p:txBody>
          <a:bodyPr>
            <a:normAutofit/>
          </a:bodyPr>
          <a:lstStyle/>
          <a:p>
            <a:pPr algn="l"/>
            <a:r>
              <a:rPr lang="de-CH" sz="5300" b="1" dirty="0">
                <a:solidFill>
                  <a:srgbClr val="1F2D29"/>
                </a:solidFill>
              </a:rPr>
              <a:t>Herausforderung Jagdhundeausbildung- und Führung im digitalen Zeitalter</a:t>
            </a:r>
            <a:endParaRPr lang="de-CH" sz="5100" dirty="0">
              <a:solidFill>
                <a:srgbClr val="1F2D29"/>
              </a:solidFill>
            </a:endParaRPr>
          </a:p>
        </p:txBody>
      </p:sp>
      <p:sp>
        <p:nvSpPr>
          <p:cNvPr id="3" name="Untertitel 2">
            <a:extLst>
              <a:ext uri="{FF2B5EF4-FFF2-40B4-BE49-F238E27FC236}">
                <a16:creationId xmlns:a16="http://schemas.microsoft.com/office/drawing/2014/main" id="{5CAD4BF3-5B08-4E38-8DA5-3F2D11E8E74E}"/>
              </a:ext>
            </a:extLst>
          </p:cNvPr>
          <p:cNvSpPr>
            <a:spLocks noGrp="1"/>
          </p:cNvSpPr>
          <p:nvPr>
            <p:ph type="subTitle" idx="1"/>
          </p:nvPr>
        </p:nvSpPr>
        <p:spPr>
          <a:xfrm>
            <a:off x="3039048" y="706056"/>
            <a:ext cx="5352598" cy="1989017"/>
          </a:xfrm>
        </p:spPr>
        <p:txBody>
          <a:bodyPr>
            <a:noAutofit/>
          </a:bodyPr>
          <a:lstStyle/>
          <a:p>
            <a:pPr algn="l">
              <a:lnSpc>
                <a:spcPct val="110000"/>
              </a:lnSpc>
            </a:pPr>
            <a:r>
              <a:rPr lang="de-CH" b="1" dirty="0">
                <a:solidFill>
                  <a:srgbClr val="1F2D29"/>
                </a:solidFill>
              </a:rPr>
              <a:t>Generalversammlung </a:t>
            </a:r>
          </a:p>
          <a:p>
            <a:pPr algn="l">
              <a:lnSpc>
                <a:spcPct val="110000"/>
              </a:lnSpc>
            </a:pPr>
            <a:r>
              <a:rPr lang="de-CH" b="1" dirty="0">
                <a:solidFill>
                  <a:srgbClr val="1F2D29"/>
                </a:solidFill>
              </a:rPr>
              <a:t>Verein Aargauer Tierärztinnen und Tierärzte</a:t>
            </a:r>
          </a:p>
          <a:p>
            <a:pPr algn="l">
              <a:lnSpc>
                <a:spcPct val="110000"/>
              </a:lnSpc>
            </a:pPr>
            <a:r>
              <a:rPr lang="de-CH" b="1" dirty="0">
                <a:solidFill>
                  <a:srgbClr val="1F2D29"/>
                </a:solidFill>
              </a:rPr>
              <a:t>30. Oktober 2025</a:t>
            </a:r>
          </a:p>
        </p:txBody>
      </p:sp>
      <p:pic>
        <p:nvPicPr>
          <p:cNvPr id="5" name="Grafik 4">
            <a:extLst>
              <a:ext uri="{FF2B5EF4-FFF2-40B4-BE49-F238E27FC236}">
                <a16:creationId xmlns:a16="http://schemas.microsoft.com/office/drawing/2014/main" id="{9931D0A6-609B-900A-1DF0-7CD60B975F80}"/>
              </a:ext>
            </a:extLst>
          </p:cNvPr>
          <p:cNvPicPr>
            <a:picLocks noChangeAspect="1"/>
          </p:cNvPicPr>
          <p:nvPr/>
        </p:nvPicPr>
        <p:blipFill>
          <a:blip r:embed="rId2"/>
          <a:stretch>
            <a:fillRect/>
          </a:stretch>
        </p:blipFill>
        <p:spPr>
          <a:xfrm>
            <a:off x="8391646" y="706056"/>
            <a:ext cx="3467100" cy="723900"/>
          </a:xfrm>
          <a:prstGeom prst="rect">
            <a:avLst/>
          </a:prstGeom>
        </p:spPr>
      </p:pic>
    </p:spTree>
    <p:extLst>
      <p:ext uri="{BB962C8B-B14F-4D97-AF65-F5344CB8AC3E}">
        <p14:creationId xmlns:p14="http://schemas.microsoft.com/office/powerpoint/2010/main" val="307920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875C73E4-45B9-1F43-F846-AA2B7C787347}"/>
              </a:ext>
            </a:extLst>
          </p:cNvPr>
          <p:cNvSpPr txBox="1"/>
          <p:nvPr/>
        </p:nvSpPr>
        <p:spPr>
          <a:xfrm>
            <a:off x="2654969" y="265145"/>
            <a:ext cx="9537031" cy="5724644"/>
          </a:xfrm>
          <a:prstGeom prst="rect">
            <a:avLst/>
          </a:prstGeom>
          <a:noFill/>
        </p:spPr>
        <p:txBody>
          <a:bodyPr wrap="square" rtlCol="0">
            <a:spAutoFit/>
          </a:bodyPr>
          <a:lstStyle/>
          <a:p>
            <a:r>
              <a:rPr lang="de-CH" sz="3200" b="1" dirty="0"/>
              <a:t>Jagd ist kein Hobby – sondern ein gesetzlicher Auftrag!</a:t>
            </a:r>
          </a:p>
          <a:p>
            <a:endParaRPr lang="de-CH" dirty="0"/>
          </a:p>
          <a:p>
            <a:r>
              <a:rPr lang="de-CH" sz="2000" dirty="0"/>
              <a:t>Rechtliche Grundlagen:</a:t>
            </a:r>
          </a:p>
          <a:p>
            <a:pPr algn="l"/>
            <a:r>
              <a:rPr lang="de-CH" sz="1200" b="0" i="0" dirty="0">
                <a:effectLst/>
                <a:latin typeface="Arial" panose="020B0604020202020204" pitchFamily="34" charset="0"/>
              </a:rPr>
              <a:t>§ 17 AJSV Verwendung von Jagdhunden</a:t>
            </a:r>
          </a:p>
          <a:p>
            <a:pPr algn="l"/>
            <a:endParaRPr lang="de-CH" sz="1200" b="0" i="0" dirty="0">
              <a:effectLst/>
              <a:latin typeface="Arial" panose="020B0604020202020204" pitchFamily="34" charset="0"/>
            </a:endParaRPr>
          </a:p>
          <a:p>
            <a:pPr algn="l"/>
            <a:r>
              <a:rPr lang="de-CH" sz="1400" b="0" i="0" dirty="0">
                <a:solidFill>
                  <a:srgbClr val="FF0000"/>
                </a:solidFill>
                <a:effectLst/>
                <a:latin typeface="Arial" panose="020B0604020202020204" pitchFamily="34" charset="0"/>
              </a:rPr>
              <a:t>Auf der Jagd sind zum Aufstöbern, zur Baujagd, zum Vorstehen, zur Nachsuche und zum Apportieren </a:t>
            </a:r>
            <a:r>
              <a:rPr lang="de-CH" sz="1400" b="1" i="0" dirty="0">
                <a:solidFill>
                  <a:srgbClr val="FF0000"/>
                </a:solidFill>
                <a:effectLst/>
                <a:latin typeface="Arial" panose="020B0604020202020204" pitchFamily="34" charset="0"/>
              </a:rPr>
              <a:t>nur geeignete Jagdhunde </a:t>
            </a:r>
            <a:r>
              <a:rPr lang="de-CH" sz="1400" b="0" i="0" dirty="0">
                <a:solidFill>
                  <a:srgbClr val="FF0000"/>
                </a:solidFill>
                <a:effectLst/>
                <a:latin typeface="Arial" panose="020B0604020202020204" pitchFamily="34" charset="0"/>
              </a:rPr>
              <a:t>zu verwenden.</a:t>
            </a:r>
          </a:p>
          <a:p>
            <a:pPr algn="l"/>
            <a:endParaRPr lang="de-CH" sz="1400" b="0" i="0" dirty="0">
              <a:effectLst/>
              <a:latin typeface="Arial" panose="020B0604020202020204" pitchFamily="34" charset="0"/>
            </a:endParaRPr>
          </a:p>
          <a:p>
            <a:pPr algn="l"/>
            <a:r>
              <a:rPr lang="de-CH" sz="1400" b="0" i="0" dirty="0">
                <a:effectLst/>
                <a:latin typeface="Arial" panose="020B0604020202020204" pitchFamily="34" charset="0"/>
              </a:rPr>
              <a:t>Als Stöberhunde sind ausser Deutschen Wachtelhunden, Spaniels, Laufhunden/ Bracken nur Jagdhunde mit einer </a:t>
            </a:r>
            <a:r>
              <a:rPr lang="de-CH" sz="1400" b="0" i="0" dirty="0" err="1">
                <a:effectLst/>
                <a:latin typeface="Arial" panose="020B0604020202020204" pitchFamily="34" charset="0"/>
              </a:rPr>
              <a:t>Risthöhe</a:t>
            </a:r>
            <a:r>
              <a:rPr lang="de-CH" sz="1400" b="0" i="0" dirty="0">
                <a:effectLst/>
                <a:latin typeface="Arial" panose="020B0604020202020204" pitchFamily="34" charset="0"/>
              </a:rPr>
              <a:t> bis 42 cm zugelassen. Diese Einschränkung gilt nicht für die Wasserjagd.</a:t>
            </a:r>
          </a:p>
          <a:p>
            <a:pPr algn="l"/>
            <a:endParaRPr lang="de-CH" sz="1400" b="0" i="0" dirty="0">
              <a:effectLst/>
              <a:latin typeface="Arial" panose="020B0604020202020204" pitchFamily="34" charset="0"/>
            </a:endParaRPr>
          </a:p>
          <a:p>
            <a:pPr algn="l"/>
            <a:r>
              <a:rPr lang="de-CH" sz="1400" b="0" i="0" dirty="0">
                <a:effectLst/>
                <a:latin typeface="Arial" panose="020B0604020202020204" pitchFamily="34" charset="0"/>
              </a:rPr>
              <a:t>Die Verwendung von spur-, fährten- und sichtlauten Stöberhunden ist vom 1. Oktober bis 31. Dezember erlaubt. Für die Wasserjagd und die </a:t>
            </a:r>
            <a:r>
              <a:rPr lang="de-CH" sz="1400" b="0" i="0" dirty="0" err="1">
                <a:effectLst/>
                <a:latin typeface="Arial" panose="020B0604020202020204" pitchFamily="34" charset="0"/>
              </a:rPr>
              <a:t>Verlorensuche</a:t>
            </a:r>
            <a:r>
              <a:rPr lang="de-CH" sz="1400" b="0" i="0" dirty="0">
                <a:effectLst/>
                <a:latin typeface="Arial" panose="020B0604020202020204" pitchFamily="34" charset="0"/>
              </a:rPr>
              <a:t> müssen </a:t>
            </a:r>
            <a:r>
              <a:rPr lang="de-CH" sz="1400" b="1" i="0" dirty="0">
                <a:effectLst/>
                <a:latin typeface="Arial" panose="020B0604020202020204" pitchFamily="34" charset="0"/>
              </a:rPr>
              <a:t>geprüfte Apportierhunde </a:t>
            </a:r>
            <a:r>
              <a:rPr lang="de-CH" sz="1400" b="0" i="0" dirty="0">
                <a:effectLst/>
                <a:latin typeface="Arial" panose="020B0604020202020204" pitchFamily="34" charset="0"/>
              </a:rPr>
              <a:t>eingesetzt werden.</a:t>
            </a:r>
          </a:p>
          <a:p>
            <a:pPr algn="l"/>
            <a:endParaRPr lang="de-CH" sz="1400" b="0" i="0" dirty="0">
              <a:effectLst/>
              <a:latin typeface="Arial" panose="020B0604020202020204" pitchFamily="34" charset="0"/>
            </a:endParaRPr>
          </a:p>
          <a:p>
            <a:pPr algn="l"/>
            <a:r>
              <a:rPr lang="de-CH" sz="1400" b="0" i="0" dirty="0">
                <a:effectLst/>
                <a:latin typeface="Arial" panose="020B0604020202020204" pitchFamily="34" charset="0"/>
              </a:rPr>
              <a:t>Die Baujagd ist nur mit einem am Kunstbau </a:t>
            </a:r>
            <a:r>
              <a:rPr lang="de-CH" sz="1400" b="1" i="0" dirty="0">
                <a:effectLst/>
                <a:latin typeface="Arial" panose="020B0604020202020204" pitchFamily="34" charset="0"/>
              </a:rPr>
              <a:t>geprüften Bodenhund </a:t>
            </a:r>
            <a:r>
              <a:rPr lang="de-CH" sz="1400" b="0" i="0" dirty="0">
                <a:effectLst/>
                <a:latin typeface="Arial" panose="020B0604020202020204" pitchFamily="34" charset="0"/>
              </a:rPr>
              <a:t>zulässig.</a:t>
            </a:r>
          </a:p>
          <a:p>
            <a:pPr algn="l"/>
            <a:endParaRPr lang="de-CH" sz="1400" b="0" i="0" dirty="0">
              <a:effectLst/>
              <a:latin typeface="Arial" panose="020B0604020202020204" pitchFamily="34" charset="0"/>
            </a:endParaRPr>
          </a:p>
          <a:p>
            <a:pPr algn="l"/>
            <a:r>
              <a:rPr lang="de-CH" sz="1400" b="1" i="0" dirty="0">
                <a:effectLst/>
                <a:latin typeface="Arial" panose="020B0604020202020204" pitchFamily="34" charset="0"/>
              </a:rPr>
              <a:t>Für jedes beschossene oder verunfallte Wildtier, das nicht auf Sichtdistanz verendet ist, muss eine </a:t>
            </a:r>
            <a:r>
              <a:rPr lang="de-CH" sz="1400" b="1" i="0" u="sng" dirty="0">
                <a:effectLst/>
                <a:latin typeface="Arial" panose="020B0604020202020204" pitchFamily="34" charset="0"/>
              </a:rPr>
              <a:t>fachgerechte Nachsuche </a:t>
            </a:r>
            <a:r>
              <a:rPr lang="de-CH" sz="1400" b="1" i="0" dirty="0">
                <a:effectLst/>
                <a:latin typeface="Arial" panose="020B0604020202020204" pitchFamily="34" charset="0"/>
              </a:rPr>
              <a:t>mit einem </a:t>
            </a:r>
            <a:r>
              <a:rPr lang="de-CH" sz="1400" b="1" i="0" u="sng" dirty="0">
                <a:effectLst/>
                <a:latin typeface="Arial" panose="020B0604020202020204" pitchFamily="34" charset="0"/>
              </a:rPr>
              <a:t>geprüften </a:t>
            </a:r>
            <a:r>
              <a:rPr lang="de-CH" sz="1400" b="1" i="0" u="sng" dirty="0" err="1">
                <a:effectLst/>
                <a:latin typeface="Arial" panose="020B0604020202020204" pitchFamily="34" charset="0"/>
              </a:rPr>
              <a:t>Nachsuchehund</a:t>
            </a:r>
            <a:r>
              <a:rPr lang="de-CH" sz="1400" b="1" i="0" u="sng" dirty="0">
                <a:effectLst/>
                <a:latin typeface="Arial" panose="020B0604020202020204" pitchFamily="34" charset="0"/>
              </a:rPr>
              <a:t> </a:t>
            </a:r>
            <a:r>
              <a:rPr lang="de-CH" sz="1400" b="1" i="0" dirty="0">
                <a:effectLst/>
                <a:latin typeface="Arial" panose="020B0604020202020204" pitchFamily="34" charset="0"/>
              </a:rPr>
              <a:t>durchgeführt werden.</a:t>
            </a:r>
          </a:p>
          <a:p>
            <a:pPr algn="l"/>
            <a:endParaRPr lang="de-CH" sz="1400" b="0" i="0" dirty="0">
              <a:effectLst/>
              <a:latin typeface="Arial" panose="020B0604020202020204" pitchFamily="34" charset="0"/>
            </a:endParaRPr>
          </a:p>
          <a:p>
            <a:pPr algn="l"/>
            <a:r>
              <a:rPr lang="de-CH" sz="1400" b="0" i="0" dirty="0">
                <a:effectLst/>
                <a:latin typeface="Arial" panose="020B0604020202020204" pitchFamily="34" charset="0"/>
              </a:rPr>
              <a:t>Wird die Nachsuche über die Reviergrenze nicht zwischen den Nachbarrevieren geregelt, dürfen Nachsuchen unter zeitnaher Information des Nachbarreviers uneingeschränkt über Reviergrenzen hinaus erfolgen.</a:t>
            </a:r>
          </a:p>
          <a:p>
            <a:pPr algn="l"/>
            <a:endParaRPr lang="de-CH" sz="1400" b="0" i="0" dirty="0">
              <a:effectLst/>
              <a:latin typeface="Arial" panose="020B0604020202020204" pitchFamily="34" charset="0"/>
            </a:endParaRPr>
          </a:p>
          <a:p>
            <a:pPr algn="l"/>
            <a:r>
              <a:rPr lang="de-CH" sz="1400" b="0" i="0" dirty="0">
                <a:effectLst/>
                <a:latin typeface="Arial" panose="020B0604020202020204" pitchFamily="34" charset="0"/>
              </a:rPr>
              <a:t>Anerkannt sind Prüfungen und Nachweise gemäss schweizerischem Standard oder gemäss Reglementen mit vergleichbaren Anforderungen.</a:t>
            </a:r>
          </a:p>
          <a:p>
            <a:pPr algn="l" fontAlgn="ctr"/>
            <a:endParaRPr lang="de-CH" sz="600" b="1" i="0" dirty="0">
              <a:solidFill>
                <a:srgbClr val="454545"/>
              </a:solidFill>
              <a:effectLst/>
              <a:latin typeface="Font-Regular"/>
            </a:endParaRPr>
          </a:p>
        </p:txBody>
      </p:sp>
    </p:spTree>
    <p:extLst>
      <p:ext uri="{BB962C8B-B14F-4D97-AF65-F5344CB8AC3E}">
        <p14:creationId xmlns:p14="http://schemas.microsoft.com/office/powerpoint/2010/main" val="10734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4F1523-99A6-47B7-B87E-A3740CFF9844}"/>
              </a:ext>
            </a:extLst>
          </p:cNvPr>
          <p:cNvSpPr>
            <a:spLocks noGrp="1"/>
          </p:cNvSpPr>
          <p:nvPr>
            <p:ph type="title"/>
          </p:nvPr>
        </p:nvSpPr>
        <p:spPr>
          <a:xfrm>
            <a:off x="3077030" y="304799"/>
            <a:ext cx="4366508" cy="826169"/>
          </a:xfrm>
        </p:spPr>
        <p:txBody>
          <a:bodyPr anchor="b">
            <a:normAutofit/>
          </a:bodyPr>
          <a:lstStyle/>
          <a:p>
            <a:pPr algn="l"/>
            <a:r>
              <a:rPr lang="de-CH" sz="4400" b="1" dirty="0">
                <a:solidFill>
                  <a:srgbClr val="1F2D29"/>
                </a:solidFill>
              </a:rPr>
              <a:t>Jagdhunderassen</a:t>
            </a:r>
          </a:p>
        </p:txBody>
      </p:sp>
      <p:sp>
        <p:nvSpPr>
          <p:cNvPr id="3" name="Inhaltsplatzhalter 2">
            <a:extLst>
              <a:ext uri="{FF2B5EF4-FFF2-40B4-BE49-F238E27FC236}">
                <a16:creationId xmlns:a16="http://schemas.microsoft.com/office/drawing/2014/main" id="{C7A7F0C1-0E67-4B12-9782-9C28ECF60ACB}"/>
              </a:ext>
            </a:extLst>
          </p:cNvPr>
          <p:cNvSpPr>
            <a:spLocks noGrp="1"/>
          </p:cNvSpPr>
          <p:nvPr>
            <p:ph idx="1"/>
          </p:nvPr>
        </p:nvSpPr>
        <p:spPr>
          <a:xfrm>
            <a:off x="3176337" y="2190308"/>
            <a:ext cx="6748202" cy="4306185"/>
          </a:xfrm>
        </p:spPr>
        <p:txBody>
          <a:bodyPr anchor="t">
            <a:noAutofit/>
          </a:bodyPr>
          <a:lstStyle/>
          <a:p>
            <a:r>
              <a:rPr lang="de-CH" dirty="0">
                <a:solidFill>
                  <a:srgbClr val="1F2D29"/>
                </a:solidFill>
              </a:rPr>
              <a:t>Vorstehhunde</a:t>
            </a:r>
          </a:p>
          <a:p>
            <a:r>
              <a:rPr lang="de-CH" dirty="0">
                <a:solidFill>
                  <a:srgbClr val="1F2D29"/>
                </a:solidFill>
              </a:rPr>
              <a:t>Stöberhunde</a:t>
            </a:r>
          </a:p>
          <a:p>
            <a:r>
              <a:rPr lang="de-CH" dirty="0">
                <a:solidFill>
                  <a:srgbClr val="1F2D29"/>
                </a:solidFill>
              </a:rPr>
              <a:t>Apportierhunde</a:t>
            </a:r>
          </a:p>
          <a:p>
            <a:r>
              <a:rPr lang="de-CH" dirty="0">
                <a:solidFill>
                  <a:srgbClr val="1F2D29"/>
                </a:solidFill>
              </a:rPr>
              <a:t>Schweisshunde</a:t>
            </a:r>
          </a:p>
          <a:p>
            <a:r>
              <a:rPr lang="de-CH" dirty="0">
                <a:solidFill>
                  <a:srgbClr val="1F2D29"/>
                </a:solidFill>
              </a:rPr>
              <a:t>Laufhunde, Bracken</a:t>
            </a:r>
          </a:p>
          <a:p>
            <a:r>
              <a:rPr lang="de-CH" dirty="0">
                <a:solidFill>
                  <a:srgbClr val="1F2D29"/>
                </a:solidFill>
              </a:rPr>
              <a:t>Erdhunde</a:t>
            </a:r>
          </a:p>
        </p:txBody>
      </p:sp>
    </p:spTree>
    <p:extLst>
      <p:ext uri="{BB962C8B-B14F-4D97-AF65-F5344CB8AC3E}">
        <p14:creationId xmlns:p14="http://schemas.microsoft.com/office/powerpoint/2010/main" val="4041727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F77993-6608-4322-A9B5-D5F479B4F162}"/>
              </a:ext>
            </a:extLst>
          </p:cNvPr>
          <p:cNvSpPr>
            <a:spLocks noGrp="1"/>
          </p:cNvSpPr>
          <p:nvPr>
            <p:ph type="title"/>
          </p:nvPr>
        </p:nvSpPr>
        <p:spPr>
          <a:xfrm>
            <a:off x="2830465" y="104558"/>
            <a:ext cx="7958331" cy="991447"/>
          </a:xfrm>
        </p:spPr>
        <p:txBody>
          <a:bodyPr anchor="b">
            <a:normAutofit/>
          </a:bodyPr>
          <a:lstStyle/>
          <a:p>
            <a:pPr algn="l"/>
            <a:r>
              <a:rPr lang="de-CH" sz="4400" b="1" dirty="0">
                <a:solidFill>
                  <a:srgbClr val="1F2D29"/>
                </a:solidFill>
              </a:rPr>
              <a:t>Arbeiten des Jagdhundes</a:t>
            </a:r>
          </a:p>
        </p:txBody>
      </p:sp>
      <p:sp>
        <p:nvSpPr>
          <p:cNvPr id="3" name="Inhaltsplatzhalter 2">
            <a:extLst>
              <a:ext uri="{FF2B5EF4-FFF2-40B4-BE49-F238E27FC236}">
                <a16:creationId xmlns:a16="http://schemas.microsoft.com/office/drawing/2014/main" id="{071677B0-9748-418E-8610-BEDDE1A917D2}"/>
              </a:ext>
            </a:extLst>
          </p:cNvPr>
          <p:cNvSpPr>
            <a:spLocks noGrp="1"/>
          </p:cNvSpPr>
          <p:nvPr>
            <p:ph idx="1"/>
          </p:nvPr>
        </p:nvSpPr>
        <p:spPr>
          <a:xfrm>
            <a:off x="2284130" y="2158409"/>
            <a:ext cx="7621606" cy="3976577"/>
          </a:xfrm>
        </p:spPr>
        <p:txBody>
          <a:bodyPr anchor="t">
            <a:normAutofit/>
          </a:bodyPr>
          <a:lstStyle/>
          <a:p>
            <a:pPr marL="0" indent="0">
              <a:buNone/>
            </a:pPr>
            <a:r>
              <a:rPr lang="de-CH" sz="2800" b="1" dirty="0">
                <a:solidFill>
                  <a:srgbClr val="1F2D29"/>
                </a:solidFill>
              </a:rPr>
              <a:t>Vor dem Schuss</a:t>
            </a:r>
          </a:p>
          <a:p>
            <a:pPr lvl="1">
              <a:buFont typeface="Wingdings" pitchFamily="2" charset="2"/>
              <a:buChar char="Ø"/>
            </a:pPr>
            <a:r>
              <a:rPr lang="de-CH" sz="2400" dirty="0">
                <a:solidFill>
                  <a:srgbClr val="1F2D29"/>
                </a:solidFill>
              </a:rPr>
              <a:t> </a:t>
            </a:r>
            <a:r>
              <a:rPr lang="de-CH" sz="2400" dirty="0" err="1">
                <a:solidFill>
                  <a:srgbClr val="1F2D29"/>
                </a:solidFill>
              </a:rPr>
              <a:t>Brackieren</a:t>
            </a:r>
            <a:endParaRPr lang="de-CH" sz="2400" dirty="0">
              <a:solidFill>
                <a:srgbClr val="1F2D29"/>
              </a:solidFill>
            </a:endParaRPr>
          </a:p>
          <a:p>
            <a:pPr lvl="1">
              <a:buFont typeface="Wingdings" pitchFamily="2" charset="2"/>
              <a:buChar char="Ø"/>
            </a:pPr>
            <a:r>
              <a:rPr lang="de-CH" sz="2400" dirty="0">
                <a:solidFill>
                  <a:srgbClr val="1F2D29"/>
                </a:solidFill>
              </a:rPr>
              <a:t> Stöbern (Wald, Feld, Wasser)</a:t>
            </a:r>
          </a:p>
          <a:p>
            <a:pPr lvl="1">
              <a:buFont typeface="Wingdings" pitchFamily="2" charset="2"/>
              <a:buChar char="Ø"/>
            </a:pPr>
            <a:r>
              <a:rPr lang="de-CH" sz="2400" dirty="0">
                <a:solidFill>
                  <a:srgbClr val="1F2D29"/>
                </a:solidFill>
              </a:rPr>
              <a:t> Buschieren</a:t>
            </a:r>
          </a:p>
          <a:p>
            <a:pPr lvl="1">
              <a:buFont typeface="Wingdings" pitchFamily="2" charset="2"/>
              <a:buChar char="Ø"/>
            </a:pPr>
            <a:r>
              <a:rPr lang="de-CH" sz="2400" dirty="0">
                <a:solidFill>
                  <a:srgbClr val="1F2D29"/>
                </a:solidFill>
              </a:rPr>
              <a:t> Suche und Vorstehen</a:t>
            </a:r>
          </a:p>
          <a:p>
            <a:pPr lvl="1">
              <a:buFont typeface="Wingdings" pitchFamily="2" charset="2"/>
              <a:buChar char="Ø"/>
            </a:pPr>
            <a:r>
              <a:rPr lang="de-CH" sz="2400" dirty="0">
                <a:solidFill>
                  <a:srgbClr val="1F2D29"/>
                </a:solidFill>
              </a:rPr>
              <a:t> Bauarbeit, Sprengen</a:t>
            </a:r>
            <a:br>
              <a:rPr lang="de-CH" sz="2400" dirty="0">
                <a:solidFill>
                  <a:srgbClr val="1F2D29"/>
                </a:solidFill>
              </a:rPr>
            </a:br>
            <a:r>
              <a:rPr lang="de-CH" sz="2400" dirty="0">
                <a:solidFill>
                  <a:srgbClr val="1F2D29"/>
                </a:solidFill>
              </a:rPr>
              <a:t> (stöbern unter der Erde)</a:t>
            </a:r>
          </a:p>
          <a:p>
            <a:endParaRPr lang="de-CH" sz="1600" dirty="0">
              <a:solidFill>
                <a:srgbClr val="1F2D29"/>
              </a:solidFill>
            </a:endParaRPr>
          </a:p>
        </p:txBody>
      </p:sp>
      <p:pic>
        <p:nvPicPr>
          <p:cNvPr id="9" name="Picture 13" descr="C:\WINDOWS\TEMP\auto0.bmp">
            <a:extLst>
              <a:ext uri="{FF2B5EF4-FFF2-40B4-BE49-F238E27FC236}">
                <a16:creationId xmlns:a16="http://schemas.microsoft.com/office/drawing/2014/main" id="{60E27641-E3B5-422C-98C4-CA3CB7266BDA}"/>
              </a:ext>
            </a:extLst>
          </p:cNvPr>
          <p:cNvPicPr>
            <a:picLocks noChangeAspect="1" noChangeArrowheads="1"/>
          </p:cNvPicPr>
          <p:nvPr/>
        </p:nvPicPr>
        <p:blipFill>
          <a:blip r:embed="rId2" cstate="print"/>
          <a:srcRect/>
          <a:stretch>
            <a:fillRect/>
          </a:stretch>
        </p:blipFill>
        <p:spPr bwMode="auto">
          <a:xfrm>
            <a:off x="7966266" y="1657951"/>
            <a:ext cx="3845601" cy="3200648"/>
          </a:xfrm>
          <a:prstGeom prst="rect">
            <a:avLst/>
          </a:prstGeom>
          <a:noFill/>
          <a:ln w="9525">
            <a:noFill/>
            <a:miter lim="800000"/>
            <a:headEnd/>
            <a:tailEnd/>
          </a:ln>
        </p:spPr>
      </p:pic>
    </p:spTree>
    <p:extLst>
      <p:ext uri="{BB962C8B-B14F-4D97-AF65-F5344CB8AC3E}">
        <p14:creationId xmlns:p14="http://schemas.microsoft.com/office/powerpoint/2010/main" val="1432820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F77993-6608-4322-A9B5-D5F479B4F162}"/>
              </a:ext>
            </a:extLst>
          </p:cNvPr>
          <p:cNvSpPr>
            <a:spLocks noGrp="1"/>
          </p:cNvSpPr>
          <p:nvPr>
            <p:ph type="title"/>
          </p:nvPr>
        </p:nvSpPr>
        <p:spPr>
          <a:xfrm>
            <a:off x="3239541" y="315828"/>
            <a:ext cx="6008734" cy="991447"/>
          </a:xfrm>
        </p:spPr>
        <p:txBody>
          <a:bodyPr anchor="b">
            <a:normAutofit/>
          </a:bodyPr>
          <a:lstStyle/>
          <a:p>
            <a:pPr algn="l"/>
            <a:r>
              <a:rPr lang="de-CH" sz="4400" b="1" dirty="0">
                <a:solidFill>
                  <a:srgbClr val="1F2D29"/>
                </a:solidFill>
              </a:rPr>
              <a:t>Arbeiten des Jagdhundes</a:t>
            </a:r>
          </a:p>
        </p:txBody>
      </p:sp>
      <p:sp>
        <p:nvSpPr>
          <p:cNvPr id="3" name="Inhaltsplatzhalter 2">
            <a:extLst>
              <a:ext uri="{FF2B5EF4-FFF2-40B4-BE49-F238E27FC236}">
                <a16:creationId xmlns:a16="http://schemas.microsoft.com/office/drawing/2014/main" id="{071677B0-9748-418E-8610-BEDDE1A917D2}"/>
              </a:ext>
            </a:extLst>
          </p:cNvPr>
          <p:cNvSpPr>
            <a:spLocks noGrp="1"/>
          </p:cNvSpPr>
          <p:nvPr>
            <p:ph idx="1"/>
          </p:nvPr>
        </p:nvSpPr>
        <p:spPr>
          <a:xfrm>
            <a:off x="2302933" y="2187616"/>
            <a:ext cx="7621606" cy="4180816"/>
          </a:xfrm>
        </p:spPr>
        <p:txBody>
          <a:bodyPr anchor="t">
            <a:normAutofit/>
          </a:bodyPr>
          <a:lstStyle/>
          <a:p>
            <a:pPr marL="0" indent="0">
              <a:lnSpc>
                <a:spcPct val="110000"/>
              </a:lnSpc>
              <a:buNone/>
            </a:pPr>
            <a:r>
              <a:rPr lang="de-CH" sz="2800" b="1" dirty="0">
                <a:solidFill>
                  <a:srgbClr val="1F2D29"/>
                </a:solidFill>
              </a:rPr>
              <a:t>Nach dem Schuss</a:t>
            </a:r>
            <a:endParaRPr lang="de-CH" sz="1600" dirty="0">
              <a:solidFill>
                <a:srgbClr val="1F2D29"/>
              </a:solidFill>
            </a:endParaRPr>
          </a:p>
          <a:p>
            <a:pPr marL="722313" lvl="1">
              <a:lnSpc>
                <a:spcPct val="110000"/>
              </a:lnSpc>
              <a:buFont typeface="Wingdings" pitchFamily="2" charset="2"/>
              <a:buChar char="Ø"/>
            </a:pPr>
            <a:r>
              <a:rPr lang="de-CH" sz="1600" dirty="0">
                <a:solidFill>
                  <a:srgbClr val="1F2D29"/>
                </a:solidFill>
              </a:rPr>
              <a:t> </a:t>
            </a:r>
            <a:r>
              <a:rPr lang="de-CH" sz="2400" dirty="0">
                <a:solidFill>
                  <a:srgbClr val="1F2D29"/>
                </a:solidFill>
              </a:rPr>
              <a:t>Nachsuche</a:t>
            </a:r>
          </a:p>
          <a:p>
            <a:pPr lvl="2">
              <a:lnSpc>
                <a:spcPct val="110000"/>
              </a:lnSpc>
            </a:pPr>
            <a:r>
              <a:rPr lang="de-CH" sz="2400" dirty="0">
                <a:solidFill>
                  <a:srgbClr val="1F2D29"/>
                </a:solidFill>
              </a:rPr>
              <a:t> Totverweisen, Totverbellen</a:t>
            </a:r>
          </a:p>
          <a:p>
            <a:pPr marL="725488" lvl="2">
              <a:lnSpc>
                <a:spcPct val="110000"/>
              </a:lnSpc>
              <a:buFont typeface="Wingdings" pitchFamily="2" charset="2"/>
              <a:buChar char="Ø"/>
            </a:pPr>
            <a:r>
              <a:rPr lang="de-CH" sz="2400" dirty="0">
                <a:solidFill>
                  <a:srgbClr val="1F2D29"/>
                </a:solidFill>
              </a:rPr>
              <a:t>  Apportieren</a:t>
            </a:r>
          </a:p>
          <a:p>
            <a:pPr marL="725488" lvl="2">
              <a:lnSpc>
                <a:spcPct val="110000"/>
              </a:lnSpc>
              <a:buFont typeface="Wingdings" pitchFamily="2" charset="2"/>
              <a:buChar char="Ø"/>
            </a:pPr>
            <a:r>
              <a:rPr lang="de-CH" sz="2400" dirty="0">
                <a:solidFill>
                  <a:srgbClr val="1F2D29"/>
                </a:solidFill>
              </a:rPr>
              <a:t> </a:t>
            </a:r>
            <a:r>
              <a:rPr lang="de-CH" sz="2400" dirty="0" err="1">
                <a:solidFill>
                  <a:srgbClr val="1F2D29"/>
                </a:solidFill>
              </a:rPr>
              <a:t>Verlorensuche</a:t>
            </a:r>
            <a:r>
              <a:rPr lang="de-CH" sz="2400" dirty="0">
                <a:solidFill>
                  <a:srgbClr val="1F2D29"/>
                </a:solidFill>
              </a:rPr>
              <a:t> (Wald, Feld, Wasser)</a:t>
            </a:r>
          </a:p>
          <a:p>
            <a:pPr marL="725488" lvl="2">
              <a:lnSpc>
                <a:spcPct val="110000"/>
              </a:lnSpc>
              <a:buFont typeface="Wingdings" pitchFamily="2" charset="2"/>
              <a:buChar char="Ø"/>
            </a:pPr>
            <a:r>
              <a:rPr lang="de-CH" sz="2400" dirty="0">
                <a:solidFill>
                  <a:srgbClr val="1F2D29"/>
                </a:solidFill>
              </a:rPr>
              <a:t> </a:t>
            </a:r>
            <a:r>
              <a:rPr lang="de-CH" sz="2400" dirty="0" err="1">
                <a:solidFill>
                  <a:srgbClr val="1F2D29"/>
                </a:solidFill>
              </a:rPr>
              <a:t>Freiverlorensuche</a:t>
            </a:r>
            <a:r>
              <a:rPr lang="de-CH" sz="2400" dirty="0">
                <a:solidFill>
                  <a:srgbClr val="1F2D29"/>
                </a:solidFill>
              </a:rPr>
              <a:t> (Feld, Wasser)</a:t>
            </a:r>
          </a:p>
          <a:p>
            <a:pPr marL="725488" lvl="2">
              <a:lnSpc>
                <a:spcPct val="110000"/>
              </a:lnSpc>
              <a:buFont typeface="Wingdings" pitchFamily="2" charset="2"/>
              <a:buChar char="Ø"/>
            </a:pPr>
            <a:r>
              <a:rPr lang="de-CH" sz="2400" dirty="0">
                <a:solidFill>
                  <a:srgbClr val="1F2D29"/>
                </a:solidFill>
              </a:rPr>
              <a:t> Ziehen aus dem Bau</a:t>
            </a:r>
          </a:p>
          <a:p>
            <a:endParaRPr lang="de-CH" sz="1600" dirty="0">
              <a:solidFill>
                <a:srgbClr val="1F2D29"/>
              </a:solidFill>
            </a:endParaRPr>
          </a:p>
        </p:txBody>
      </p:sp>
      <p:pic>
        <p:nvPicPr>
          <p:cNvPr id="9" name="Picture 4" descr="http://www.vom-lipperoder-bruch.de/Seiten/Zucht/Zucht_FriedaApportieren1.jpg">
            <a:extLst>
              <a:ext uri="{FF2B5EF4-FFF2-40B4-BE49-F238E27FC236}">
                <a16:creationId xmlns:a16="http://schemas.microsoft.com/office/drawing/2014/main" id="{348624F6-C41D-414D-86BF-D4B0486B1DA1}"/>
              </a:ext>
            </a:extLst>
          </p:cNvPr>
          <p:cNvPicPr>
            <a:picLocks noChangeAspect="1" noChangeArrowheads="1"/>
          </p:cNvPicPr>
          <p:nvPr/>
        </p:nvPicPr>
        <p:blipFill>
          <a:blip r:embed="rId2" cstate="print"/>
          <a:srcRect/>
          <a:stretch>
            <a:fillRect/>
          </a:stretch>
        </p:blipFill>
        <p:spPr bwMode="auto">
          <a:xfrm>
            <a:off x="8225705" y="2330611"/>
            <a:ext cx="3744416" cy="3204356"/>
          </a:xfrm>
          <a:prstGeom prst="rect">
            <a:avLst/>
          </a:prstGeom>
          <a:noFill/>
        </p:spPr>
      </p:pic>
    </p:spTree>
    <p:extLst>
      <p:ext uri="{BB962C8B-B14F-4D97-AF65-F5344CB8AC3E}">
        <p14:creationId xmlns:p14="http://schemas.microsoft.com/office/powerpoint/2010/main" val="2999503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CCC3C13A-583F-6B66-4A9B-F5059E9C7CBA}"/>
              </a:ext>
            </a:extLst>
          </p:cNvPr>
          <p:cNvSpPr txBox="1"/>
          <p:nvPr/>
        </p:nvSpPr>
        <p:spPr>
          <a:xfrm>
            <a:off x="2478505" y="1973179"/>
            <a:ext cx="8895348" cy="5047536"/>
          </a:xfrm>
          <a:prstGeom prst="rect">
            <a:avLst/>
          </a:prstGeom>
          <a:noFill/>
        </p:spPr>
        <p:txBody>
          <a:bodyPr wrap="square" rtlCol="0">
            <a:spAutoFit/>
          </a:bodyPr>
          <a:lstStyle/>
          <a:p>
            <a:r>
              <a:rPr lang="de-CH" sz="2800" b="1" dirty="0"/>
              <a:t>Ausbildung von Jagdhunden </a:t>
            </a:r>
            <a:r>
              <a:rPr lang="de-CH" sz="2800" dirty="0"/>
              <a:t> </a:t>
            </a:r>
            <a:r>
              <a:rPr lang="de-CH" sz="2400" dirty="0"/>
              <a:t>Das Verwenden lebender Tiere ist zulässig für die Ausbildung und Prüfung von Jagdhunden:</a:t>
            </a:r>
          </a:p>
          <a:p>
            <a:endParaRPr lang="de-CH" sz="2400" dirty="0"/>
          </a:p>
          <a:p>
            <a:pPr marL="457200" indent="-457200">
              <a:buAutoNum type="alphaLcPeriod"/>
            </a:pPr>
            <a:r>
              <a:rPr lang="de-CH" sz="2400" dirty="0"/>
              <a:t>am Kunstbau für den Einsatz bei der Baujagd; </a:t>
            </a:r>
          </a:p>
          <a:p>
            <a:pPr marL="457200" indent="-457200">
              <a:buAutoNum type="alphaLcPeriod"/>
            </a:pPr>
            <a:r>
              <a:rPr lang="de-CH" sz="2400" dirty="0"/>
              <a:t>in Schwarzwildgattern für die Schwarzwildjagd; </a:t>
            </a:r>
          </a:p>
          <a:p>
            <a:pPr marL="457200" indent="-457200">
              <a:buAutoNum type="alphaLcPeriod"/>
            </a:pPr>
            <a:r>
              <a:rPr lang="de-CH" sz="2400" dirty="0"/>
              <a:t>im Bereich des Vorstehens und des Apportierens. </a:t>
            </a:r>
          </a:p>
          <a:p>
            <a:pPr marL="457200" indent="-457200">
              <a:buAutoNum type="alphaLcPeriod"/>
            </a:pPr>
            <a:endParaRPr lang="de-CH" sz="2400" dirty="0"/>
          </a:p>
          <a:p>
            <a:r>
              <a:rPr lang="de-CH" sz="2400" dirty="0"/>
              <a:t> Der direkte Kontakt zwischen Jagdhund und Wildtier ist verboten, ausser wenn er zum Erreichen des Ausbildungs- oder Prüfungsziels unerlässlich ist. Das Wildtier muss sich jederzeit in Deckung zurückziehen können</a:t>
            </a:r>
            <a:endParaRPr lang="de-CH" dirty="0"/>
          </a:p>
          <a:p>
            <a:endParaRPr lang="de-CH" dirty="0"/>
          </a:p>
          <a:p>
            <a:endParaRPr lang="de-CH" dirty="0"/>
          </a:p>
          <a:p>
            <a:endParaRPr lang="de-CH" dirty="0"/>
          </a:p>
        </p:txBody>
      </p:sp>
      <p:sp>
        <p:nvSpPr>
          <p:cNvPr id="3" name="Textfeld 2">
            <a:extLst>
              <a:ext uri="{FF2B5EF4-FFF2-40B4-BE49-F238E27FC236}">
                <a16:creationId xmlns:a16="http://schemas.microsoft.com/office/drawing/2014/main" id="{41AB0178-F874-7438-5D17-9C2622AF8EE8}"/>
              </a:ext>
            </a:extLst>
          </p:cNvPr>
          <p:cNvSpPr txBox="1"/>
          <p:nvPr/>
        </p:nvSpPr>
        <p:spPr>
          <a:xfrm>
            <a:off x="2919663" y="376990"/>
            <a:ext cx="8197516" cy="646331"/>
          </a:xfrm>
          <a:prstGeom prst="rect">
            <a:avLst/>
          </a:prstGeom>
          <a:noFill/>
        </p:spPr>
        <p:txBody>
          <a:bodyPr wrap="square" rtlCol="0">
            <a:spAutoFit/>
          </a:bodyPr>
          <a:lstStyle/>
          <a:p>
            <a:r>
              <a:rPr lang="de-CH" sz="3600" b="1" dirty="0"/>
              <a:t>Art. 75 Tierschutzverordnung</a:t>
            </a:r>
          </a:p>
        </p:txBody>
      </p:sp>
    </p:spTree>
    <p:extLst>
      <p:ext uri="{BB962C8B-B14F-4D97-AF65-F5344CB8AC3E}">
        <p14:creationId xmlns:p14="http://schemas.microsoft.com/office/powerpoint/2010/main" val="3502873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CCC3C13A-583F-6B66-4A9B-F5059E9C7CBA}"/>
              </a:ext>
            </a:extLst>
          </p:cNvPr>
          <p:cNvSpPr txBox="1"/>
          <p:nvPr/>
        </p:nvSpPr>
        <p:spPr>
          <a:xfrm>
            <a:off x="2791326" y="1459831"/>
            <a:ext cx="8895348" cy="5324535"/>
          </a:xfrm>
          <a:prstGeom prst="rect">
            <a:avLst/>
          </a:prstGeom>
          <a:noFill/>
        </p:spPr>
        <p:txBody>
          <a:bodyPr wrap="square" rtlCol="0">
            <a:spAutoFit/>
          </a:bodyPr>
          <a:lstStyle/>
          <a:p>
            <a:r>
              <a:rPr lang="de-CH" sz="2800" b="1" dirty="0"/>
              <a:t>Hilfsmittel und Geräte </a:t>
            </a:r>
          </a:p>
          <a:p>
            <a:r>
              <a:rPr lang="de-CH" sz="2400" dirty="0"/>
              <a:t>Hilfsmittel dürfen nicht derart verwendet werden, dass dem Tier Verletzungen oder erhebliche Schmerzen zugefügt werden oder dass es stark gereizt oder in Angst versetzt wird.</a:t>
            </a:r>
          </a:p>
          <a:p>
            <a:endParaRPr lang="de-CH" sz="2400" dirty="0"/>
          </a:p>
          <a:p>
            <a:r>
              <a:rPr lang="de-CH" sz="2400" dirty="0">
                <a:solidFill>
                  <a:srgbClr val="FF0000"/>
                </a:solidFill>
              </a:rPr>
              <a:t>Die Verwendung von Geräten, </a:t>
            </a:r>
            <a:r>
              <a:rPr lang="de-CH" sz="2400" b="1" u="sng" dirty="0">
                <a:solidFill>
                  <a:srgbClr val="FF0000"/>
                </a:solidFill>
              </a:rPr>
              <a:t>die elektrisieren</a:t>
            </a:r>
            <a:r>
              <a:rPr lang="de-CH" sz="2400" dirty="0">
                <a:solidFill>
                  <a:srgbClr val="FF0000"/>
                </a:solidFill>
              </a:rPr>
              <a:t>, für den und sehr unangenehme akustische Signale aussenden oder mittels chemischer Stoffe wirken, ist verboten. </a:t>
            </a:r>
          </a:p>
          <a:p>
            <a:endParaRPr lang="de-CH" sz="2400" dirty="0"/>
          </a:p>
          <a:p>
            <a:r>
              <a:rPr lang="de-CH" sz="2400" dirty="0"/>
              <a:t>Auf Gesuch hin kann die kantonale Behörde Personen, die sich über die notwendigen Fähigkeiten ausweisen, die Verwendung von Geräten, die elektrisieren oder für den Hund sehr unangenehme akustische Signale aussenden, ausnahmsweise zu therapeutischen Zwecken bewilligen.</a:t>
            </a:r>
            <a:endParaRPr lang="de-CH" dirty="0"/>
          </a:p>
        </p:txBody>
      </p:sp>
      <p:sp>
        <p:nvSpPr>
          <p:cNvPr id="3" name="Textfeld 2">
            <a:extLst>
              <a:ext uri="{FF2B5EF4-FFF2-40B4-BE49-F238E27FC236}">
                <a16:creationId xmlns:a16="http://schemas.microsoft.com/office/drawing/2014/main" id="{41AB0178-F874-7438-5D17-9C2622AF8EE8}"/>
              </a:ext>
            </a:extLst>
          </p:cNvPr>
          <p:cNvSpPr txBox="1"/>
          <p:nvPr/>
        </p:nvSpPr>
        <p:spPr>
          <a:xfrm>
            <a:off x="2919663" y="376990"/>
            <a:ext cx="8197516" cy="646331"/>
          </a:xfrm>
          <a:prstGeom prst="rect">
            <a:avLst/>
          </a:prstGeom>
          <a:noFill/>
        </p:spPr>
        <p:txBody>
          <a:bodyPr wrap="square" rtlCol="0">
            <a:spAutoFit/>
          </a:bodyPr>
          <a:lstStyle/>
          <a:p>
            <a:r>
              <a:rPr lang="de-CH" sz="3600" b="1" dirty="0"/>
              <a:t>Art. 76 Tierschutzverordnung</a:t>
            </a:r>
          </a:p>
        </p:txBody>
      </p:sp>
    </p:spTree>
    <p:extLst>
      <p:ext uri="{BB962C8B-B14F-4D97-AF65-F5344CB8AC3E}">
        <p14:creationId xmlns:p14="http://schemas.microsoft.com/office/powerpoint/2010/main" val="246873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87577" y="188666"/>
            <a:ext cx="7531769" cy="974391"/>
          </a:xfrm>
        </p:spPr>
        <p:txBody>
          <a:bodyPr>
            <a:normAutofit/>
          </a:bodyPr>
          <a:lstStyle/>
          <a:p>
            <a:r>
              <a:rPr lang="de-CH" b="1" dirty="0"/>
              <a:t>Ziel der Ausbildung  / </a:t>
            </a:r>
            <a:r>
              <a:rPr lang="de-CH" b="1" dirty="0" err="1"/>
              <a:t>Brackieren</a:t>
            </a:r>
            <a:endParaRPr lang="de-CH" b="1" dirty="0"/>
          </a:p>
        </p:txBody>
      </p:sp>
      <p:pic>
        <p:nvPicPr>
          <p:cNvPr id="7172" name="Picture 4" descr="http://www.vdh.de/tl_files/media/lexikon/60/74A.jpg"/>
          <p:cNvPicPr>
            <a:picLocks noChangeAspect="1" noChangeArrowheads="1"/>
          </p:cNvPicPr>
          <p:nvPr/>
        </p:nvPicPr>
        <p:blipFill>
          <a:blip r:embed="rId3" cstate="print"/>
          <a:srcRect/>
          <a:stretch>
            <a:fillRect/>
          </a:stretch>
        </p:blipFill>
        <p:spPr bwMode="auto">
          <a:xfrm>
            <a:off x="1991545" y="4653136"/>
            <a:ext cx="2575577" cy="1802904"/>
          </a:xfrm>
          <a:prstGeom prst="rect">
            <a:avLst/>
          </a:prstGeom>
          <a:noFill/>
        </p:spPr>
      </p:pic>
      <p:pic>
        <p:nvPicPr>
          <p:cNvPr id="7176" name="Picture 8" descr="http://t1.gstatic.com/images?q=tbn:ANd9GcSiv4uprjTKdJO1LQMT1cdfp06aOx8cIk0NgE6gzKclZAoKTPixvsTk0_4w"/>
          <p:cNvPicPr>
            <a:picLocks noChangeAspect="1" noChangeArrowheads="1"/>
          </p:cNvPicPr>
          <p:nvPr/>
        </p:nvPicPr>
        <p:blipFill>
          <a:blip r:embed="rId4" cstate="print"/>
          <a:srcRect/>
          <a:stretch>
            <a:fillRect/>
          </a:stretch>
        </p:blipFill>
        <p:spPr bwMode="auto">
          <a:xfrm>
            <a:off x="7752184" y="4725144"/>
            <a:ext cx="2590800" cy="1762126"/>
          </a:xfrm>
          <a:prstGeom prst="rect">
            <a:avLst/>
          </a:prstGeom>
          <a:noFill/>
        </p:spPr>
      </p:pic>
      <p:pic>
        <p:nvPicPr>
          <p:cNvPr id="7178" name="Picture 10" descr="http://t3.gstatic.com/images?q=tbn:ANd9GcRY5z4rXxoohx5JZu3130OFxnSN5kNqkyMD9no31Fh5HIBloNmddA"/>
          <p:cNvPicPr>
            <a:picLocks noChangeAspect="1" noChangeArrowheads="1"/>
          </p:cNvPicPr>
          <p:nvPr/>
        </p:nvPicPr>
        <p:blipFill>
          <a:blip r:embed="rId5" cstate="print"/>
          <a:srcRect/>
          <a:stretch>
            <a:fillRect/>
          </a:stretch>
        </p:blipFill>
        <p:spPr bwMode="auto">
          <a:xfrm>
            <a:off x="2063553" y="1628801"/>
            <a:ext cx="2543175" cy="1800225"/>
          </a:xfrm>
          <a:prstGeom prst="rect">
            <a:avLst/>
          </a:prstGeom>
          <a:noFill/>
        </p:spPr>
      </p:pic>
      <p:pic>
        <p:nvPicPr>
          <p:cNvPr id="7180" name="Picture 12" descr="http://t3.gstatic.com/images?q=tbn:ANd9GcTpizRW2VuhIiM6Q1qG83BXBVjmOB3kyoXVwZ7VoveKgQb5qU7Ffg"/>
          <p:cNvPicPr>
            <a:picLocks noChangeAspect="1" noChangeArrowheads="1"/>
          </p:cNvPicPr>
          <p:nvPr/>
        </p:nvPicPr>
        <p:blipFill>
          <a:blip r:embed="rId6" cstate="print"/>
          <a:srcRect/>
          <a:stretch>
            <a:fillRect/>
          </a:stretch>
        </p:blipFill>
        <p:spPr bwMode="auto">
          <a:xfrm>
            <a:off x="5159897" y="1772816"/>
            <a:ext cx="2619375" cy="1743076"/>
          </a:xfrm>
          <a:prstGeom prst="rect">
            <a:avLst/>
          </a:prstGeom>
          <a:noFill/>
        </p:spPr>
      </p:pic>
      <p:pic>
        <p:nvPicPr>
          <p:cNvPr id="7182" name="Picture 14" descr="http://t2.gstatic.com/images?q=tbn:ANd9GcS3YkvvkLdX5oCyTCpj46XKmJmuD_gLRYtsv20NmippO4ut3sue"/>
          <p:cNvPicPr>
            <a:picLocks noChangeAspect="1" noChangeArrowheads="1"/>
          </p:cNvPicPr>
          <p:nvPr/>
        </p:nvPicPr>
        <p:blipFill>
          <a:blip r:embed="rId7" cstate="print"/>
          <a:srcRect/>
          <a:stretch>
            <a:fillRect/>
          </a:stretch>
        </p:blipFill>
        <p:spPr bwMode="auto">
          <a:xfrm>
            <a:off x="8256240" y="1412776"/>
            <a:ext cx="2057400" cy="2219326"/>
          </a:xfrm>
          <a:prstGeom prst="rect">
            <a:avLst/>
          </a:prstGeom>
          <a:noFill/>
        </p:spPr>
      </p:pic>
      <p:pic>
        <p:nvPicPr>
          <p:cNvPr id="7184" name="Picture 16" descr="http://www.kirasoftware.com/images_hunderassen/juralaufhund-bruno.jpg"/>
          <p:cNvPicPr>
            <a:picLocks noChangeAspect="1" noChangeArrowheads="1"/>
          </p:cNvPicPr>
          <p:nvPr/>
        </p:nvPicPr>
        <p:blipFill>
          <a:blip r:embed="rId8" cstate="print"/>
          <a:srcRect/>
          <a:stretch>
            <a:fillRect/>
          </a:stretch>
        </p:blipFill>
        <p:spPr bwMode="auto">
          <a:xfrm>
            <a:off x="5159896" y="4149080"/>
            <a:ext cx="2171700" cy="238125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243622-5166-40F1-A332-D3819256633D}"/>
              </a:ext>
            </a:extLst>
          </p:cNvPr>
          <p:cNvSpPr>
            <a:spLocks noGrp="1"/>
          </p:cNvSpPr>
          <p:nvPr>
            <p:ph type="title"/>
          </p:nvPr>
        </p:nvSpPr>
        <p:spPr>
          <a:xfrm>
            <a:off x="2800350" y="358816"/>
            <a:ext cx="7769789" cy="740779"/>
          </a:xfrm>
        </p:spPr>
        <p:txBody>
          <a:bodyPr anchor="b">
            <a:normAutofit/>
          </a:bodyPr>
          <a:lstStyle/>
          <a:p>
            <a:pPr algn="l"/>
            <a:r>
              <a:rPr lang="de-CH" sz="4400" b="1" dirty="0" err="1">
                <a:solidFill>
                  <a:srgbClr val="1F2D29"/>
                </a:solidFill>
              </a:rPr>
              <a:t>Brackieren</a:t>
            </a:r>
            <a:endParaRPr lang="de-CH" sz="4400" b="1" dirty="0">
              <a:solidFill>
                <a:srgbClr val="1F2D29"/>
              </a:solidFill>
            </a:endParaRPr>
          </a:p>
        </p:txBody>
      </p:sp>
      <p:sp>
        <p:nvSpPr>
          <p:cNvPr id="3" name="Inhaltsplatzhalter 2">
            <a:extLst>
              <a:ext uri="{FF2B5EF4-FFF2-40B4-BE49-F238E27FC236}">
                <a16:creationId xmlns:a16="http://schemas.microsoft.com/office/drawing/2014/main" id="{FC666FEA-71A9-40F5-BD7C-A49CCD30FA7B}"/>
              </a:ext>
            </a:extLst>
          </p:cNvPr>
          <p:cNvSpPr>
            <a:spLocks noGrp="1"/>
          </p:cNvSpPr>
          <p:nvPr>
            <p:ph idx="1"/>
          </p:nvPr>
        </p:nvSpPr>
        <p:spPr>
          <a:xfrm>
            <a:off x="2302932" y="1354238"/>
            <a:ext cx="9499207" cy="5144946"/>
          </a:xfrm>
        </p:spPr>
        <p:txBody>
          <a:bodyPr anchor="t">
            <a:normAutofit/>
          </a:bodyPr>
          <a:lstStyle/>
          <a:p>
            <a:pPr>
              <a:lnSpc>
                <a:spcPct val="110000"/>
              </a:lnSpc>
            </a:pPr>
            <a:r>
              <a:rPr lang="de-CH" sz="2400" dirty="0">
                <a:solidFill>
                  <a:srgbClr val="1F2D29"/>
                </a:solidFill>
              </a:rPr>
              <a:t>laute Jagd vorwiegend mit Bracken und Schweizer Lauf-Niederlaufhunden (=schweizerisches Kulturgut!) </a:t>
            </a:r>
          </a:p>
          <a:p>
            <a:pPr>
              <a:lnSpc>
                <a:spcPct val="110000"/>
              </a:lnSpc>
            </a:pPr>
            <a:r>
              <a:rPr lang="de-CH" sz="2400" dirty="0">
                <a:solidFill>
                  <a:srgbClr val="1F2D29"/>
                </a:solidFill>
              </a:rPr>
              <a:t>arbeiten stumm auf kalter Fährte/Spur</a:t>
            </a:r>
          </a:p>
          <a:p>
            <a:pPr>
              <a:lnSpc>
                <a:spcPct val="110000"/>
              </a:lnSpc>
            </a:pPr>
            <a:r>
              <a:rPr lang="de-CH" sz="2400" dirty="0">
                <a:solidFill>
                  <a:srgbClr val="1F2D29"/>
                </a:solidFill>
              </a:rPr>
              <a:t>werden laut bei warmer Fährte/Spur (</a:t>
            </a:r>
            <a:r>
              <a:rPr lang="de-CH" sz="2400" dirty="0" err="1">
                <a:solidFill>
                  <a:srgbClr val="1F2D29"/>
                </a:solidFill>
              </a:rPr>
              <a:t>Spurlaut</a:t>
            </a:r>
            <a:r>
              <a:rPr lang="de-CH" sz="2400" dirty="0">
                <a:solidFill>
                  <a:srgbClr val="1F2D29"/>
                </a:solidFill>
              </a:rPr>
              <a:t> oder Fährtenlaut)</a:t>
            </a:r>
          </a:p>
          <a:p>
            <a:pPr>
              <a:lnSpc>
                <a:spcPct val="110000"/>
              </a:lnSpc>
            </a:pPr>
            <a:r>
              <a:rPr lang="de-CH" sz="2400" dirty="0">
                <a:solidFill>
                  <a:srgbClr val="1F2D29"/>
                </a:solidFill>
              </a:rPr>
              <a:t>machen Wild hoch und sind </a:t>
            </a:r>
            <a:r>
              <a:rPr lang="de-CH" sz="2400" dirty="0" err="1">
                <a:solidFill>
                  <a:srgbClr val="1F2D29"/>
                </a:solidFill>
              </a:rPr>
              <a:t>spurtreu</a:t>
            </a:r>
            <a:r>
              <a:rPr lang="de-CH" sz="2400" dirty="0">
                <a:solidFill>
                  <a:srgbClr val="1F2D29"/>
                </a:solidFill>
              </a:rPr>
              <a:t> und ausdauernd</a:t>
            </a:r>
          </a:p>
          <a:p>
            <a:pPr>
              <a:lnSpc>
                <a:spcPct val="110000"/>
              </a:lnSpc>
            </a:pPr>
            <a:r>
              <a:rPr lang="de-CH" sz="2400" dirty="0">
                <a:solidFill>
                  <a:srgbClr val="1F2D29"/>
                </a:solidFill>
              </a:rPr>
              <a:t>Hunde arbeiten vorwiegend mit tiefer Nase</a:t>
            </a:r>
          </a:p>
          <a:p>
            <a:pPr>
              <a:lnSpc>
                <a:spcPct val="110000"/>
              </a:lnSpc>
            </a:pPr>
            <a:r>
              <a:rPr lang="de-CH" sz="2400" dirty="0">
                <a:solidFill>
                  <a:srgbClr val="1F2D29"/>
                </a:solidFill>
              </a:rPr>
              <a:t>nötig sind selbständig suchende/arbeitende Hunde</a:t>
            </a:r>
          </a:p>
          <a:p>
            <a:pPr>
              <a:lnSpc>
                <a:spcPct val="110000"/>
              </a:lnSpc>
            </a:pPr>
            <a:r>
              <a:rPr lang="de-CH" sz="2400" dirty="0">
                <a:solidFill>
                  <a:srgbClr val="1F2D29"/>
                </a:solidFill>
              </a:rPr>
              <a:t>Wild bewegt sich oft/meist vertraut</a:t>
            </a:r>
          </a:p>
          <a:p>
            <a:pPr>
              <a:lnSpc>
                <a:spcPct val="110000"/>
              </a:lnSpc>
            </a:pPr>
            <a:r>
              <a:rPr lang="de-CH" sz="2400" dirty="0">
                <a:solidFill>
                  <a:srgbClr val="1F2D29"/>
                </a:solidFill>
              </a:rPr>
              <a:t>Geläut (bellen) ist wichtig für </a:t>
            </a:r>
            <a:r>
              <a:rPr lang="de-CH" sz="2400" u="sng" dirty="0">
                <a:solidFill>
                  <a:srgbClr val="1F2D29"/>
                </a:solidFill>
              </a:rPr>
              <a:t>Wild</a:t>
            </a:r>
            <a:endParaRPr lang="de-CH" sz="2400" dirty="0">
              <a:solidFill>
                <a:srgbClr val="1F2D29"/>
              </a:solidFill>
            </a:endParaRPr>
          </a:p>
          <a:p>
            <a:pPr>
              <a:lnSpc>
                <a:spcPct val="110000"/>
              </a:lnSpc>
            </a:pPr>
            <a:endParaRPr lang="de-CH" sz="600" dirty="0">
              <a:solidFill>
                <a:srgbClr val="1F2D29"/>
              </a:solidFill>
            </a:endParaRPr>
          </a:p>
        </p:txBody>
      </p:sp>
      <p:pic>
        <p:nvPicPr>
          <p:cNvPr id="6" name="Grafik 5">
            <a:extLst>
              <a:ext uri="{FF2B5EF4-FFF2-40B4-BE49-F238E27FC236}">
                <a16:creationId xmlns:a16="http://schemas.microsoft.com/office/drawing/2014/main" id="{171E59EC-0CAB-315A-095D-A975856C13A5}"/>
              </a:ext>
            </a:extLst>
          </p:cNvPr>
          <p:cNvPicPr>
            <a:picLocks noChangeAspect="1"/>
          </p:cNvPicPr>
          <p:nvPr/>
        </p:nvPicPr>
        <p:blipFill>
          <a:blip r:embed="rId2"/>
          <a:stretch>
            <a:fillRect/>
          </a:stretch>
        </p:blipFill>
        <p:spPr>
          <a:xfrm flipV="1">
            <a:off x="8763000" y="1843087"/>
            <a:ext cx="552450" cy="372136"/>
          </a:xfrm>
          <a:prstGeom prst="rect">
            <a:avLst/>
          </a:prstGeom>
        </p:spPr>
      </p:pic>
    </p:spTree>
    <p:extLst>
      <p:ext uri="{BB962C8B-B14F-4D97-AF65-F5344CB8AC3E}">
        <p14:creationId xmlns:p14="http://schemas.microsoft.com/office/powerpoint/2010/main" val="1641382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875C73E4-45B9-1F43-F846-AA2B7C787347}"/>
              </a:ext>
            </a:extLst>
          </p:cNvPr>
          <p:cNvSpPr txBox="1"/>
          <p:nvPr/>
        </p:nvSpPr>
        <p:spPr>
          <a:xfrm>
            <a:off x="2654969" y="265145"/>
            <a:ext cx="9537031" cy="5724644"/>
          </a:xfrm>
          <a:prstGeom prst="rect">
            <a:avLst/>
          </a:prstGeom>
          <a:noFill/>
        </p:spPr>
        <p:txBody>
          <a:bodyPr wrap="square" rtlCol="0">
            <a:spAutoFit/>
          </a:bodyPr>
          <a:lstStyle/>
          <a:p>
            <a:r>
              <a:rPr lang="de-CH" sz="3200" b="1" dirty="0"/>
              <a:t>Jagd ist kein Hobby – sondern ein gesetzlicher Auftrag!</a:t>
            </a:r>
          </a:p>
          <a:p>
            <a:endParaRPr lang="de-CH" dirty="0"/>
          </a:p>
          <a:p>
            <a:r>
              <a:rPr lang="de-CH" sz="2000" dirty="0"/>
              <a:t>Rechtliche Grundlagen:</a:t>
            </a:r>
          </a:p>
          <a:p>
            <a:pPr algn="l"/>
            <a:r>
              <a:rPr lang="de-CH" sz="1200" b="0" i="0" dirty="0">
                <a:effectLst/>
                <a:latin typeface="Arial" panose="020B0604020202020204" pitchFamily="34" charset="0"/>
              </a:rPr>
              <a:t>§ 17 AJSV Verwendung von Jagdhunden</a:t>
            </a:r>
          </a:p>
          <a:p>
            <a:pPr algn="l"/>
            <a:endParaRPr lang="de-CH" sz="1200" b="0" i="0" dirty="0">
              <a:effectLst/>
              <a:latin typeface="Arial" panose="020B0604020202020204" pitchFamily="34" charset="0"/>
            </a:endParaRPr>
          </a:p>
          <a:p>
            <a:pPr algn="l"/>
            <a:r>
              <a:rPr lang="de-CH" sz="1400" b="0" i="0" dirty="0">
                <a:solidFill>
                  <a:srgbClr val="FF0000"/>
                </a:solidFill>
                <a:effectLst/>
                <a:latin typeface="Arial" panose="020B0604020202020204" pitchFamily="34" charset="0"/>
              </a:rPr>
              <a:t>Auf der Jagd sind zum Aufstöbern, zur Baujagd, zum Vorstehen, zur Nachsuche und zum Apportieren </a:t>
            </a:r>
            <a:r>
              <a:rPr lang="de-CH" sz="1400" b="1" i="0" dirty="0">
                <a:solidFill>
                  <a:srgbClr val="FF0000"/>
                </a:solidFill>
                <a:effectLst/>
                <a:latin typeface="Arial" panose="020B0604020202020204" pitchFamily="34" charset="0"/>
              </a:rPr>
              <a:t>nur geeignete Jagdhunde </a:t>
            </a:r>
            <a:r>
              <a:rPr lang="de-CH" sz="1400" b="0" i="0" dirty="0">
                <a:solidFill>
                  <a:srgbClr val="FF0000"/>
                </a:solidFill>
                <a:effectLst/>
                <a:latin typeface="Arial" panose="020B0604020202020204" pitchFamily="34" charset="0"/>
              </a:rPr>
              <a:t>zu verwenden.</a:t>
            </a:r>
          </a:p>
          <a:p>
            <a:pPr algn="l"/>
            <a:endParaRPr lang="de-CH" sz="1400" b="0" i="0" dirty="0">
              <a:effectLst/>
              <a:latin typeface="Arial" panose="020B0604020202020204" pitchFamily="34" charset="0"/>
            </a:endParaRPr>
          </a:p>
          <a:p>
            <a:pPr algn="l"/>
            <a:r>
              <a:rPr lang="de-CH" sz="1400" b="0" i="0" dirty="0">
                <a:solidFill>
                  <a:srgbClr val="FF0000"/>
                </a:solidFill>
                <a:effectLst/>
                <a:latin typeface="Arial" panose="020B0604020202020204" pitchFamily="34" charset="0"/>
              </a:rPr>
              <a:t>Als Stöberhunde sind ausser Deutschen Wachtelhunden, Spaniels, Laufhunden/ Bracken nur Jagdhunde mit einer </a:t>
            </a:r>
            <a:r>
              <a:rPr lang="de-CH" sz="1400" b="1" i="0" u="sng" dirty="0" err="1">
                <a:solidFill>
                  <a:srgbClr val="FF0000"/>
                </a:solidFill>
                <a:effectLst/>
                <a:latin typeface="Arial" panose="020B0604020202020204" pitchFamily="34" charset="0"/>
              </a:rPr>
              <a:t>Risthöhe</a:t>
            </a:r>
            <a:r>
              <a:rPr lang="de-CH" sz="1400" b="1" i="0" u="sng" dirty="0">
                <a:solidFill>
                  <a:srgbClr val="FF0000"/>
                </a:solidFill>
                <a:effectLst/>
                <a:latin typeface="Arial" panose="020B0604020202020204" pitchFamily="34" charset="0"/>
              </a:rPr>
              <a:t> bis 42 cm </a:t>
            </a:r>
            <a:r>
              <a:rPr lang="de-CH" sz="1400" b="0" i="0" dirty="0">
                <a:solidFill>
                  <a:srgbClr val="FF0000"/>
                </a:solidFill>
                <a:effectLst/>
                <a:latin typeface="Arial" panose="020B0604020202020204" pitchFamily="34" charset="0"/>
              </a:rPr>
              <a:t>zugelassen. Diese Einschränkung gilt nicht für die Wasserjagd.</a:t>
            </a:r>
          </a:p>
          <a:p>
            <a:pPr algn="l"/>
            <a:endParaRPr lang="de-CH" sz="1400" b="0" i="0" dirty="0">
              <a:effectLst/>
              <a:latin typeface="Arial" panose="020B0604020202020204" pitchFamily="34" charset="0"/>
            </a:endParaRPr>
          </a:p>
          <a:p>
            <a:pPr algn="l"/>
            <a:r>
              <a:rPr lang="de-CH" sz="1400" b="0" i="0" dirty="0">
                <a:effectLst/>
                <a:latin typeface="Arial" panose="020B0604020202020204" pitchFamily="34" charset="0"/>
              </a:rPr>
              <a:t>Die Verwendung von spur-, fährten- und sichtlauten Stöberhunden ist vom 1. Oktober bis 31. Dezember erlaubt. Für die Wasserjagd und die </a:t>
            </a:r>
            <a:r>
              <a:rPr lang="de-CH" sz="1400" b="0" i="0" dirty="0" err="1">
                <a:effectLst/>
                <a:latin typeface="Arial" panose="020B0604020202020204" pitchFamily="34" charset="0"/>
              </a:rPr>
              <a:t>Verlorensuche</a:t>
            </a:r>
            <a:r>
              <a:rPr lang="de-CH" sz="1400" b="0" i="0" dirty="0">
                <a:effectLst/>
                <a:latin typeface="Arial" panose="020B0604020202020204" pitchFamily="34" charset="0"/>
              </a:rPr>
              <a:t> müssen </a:t>
            </a:r>
            <a:r>
              <a:rPr lang="de-CH" sz="1400" b="1" i="0" dirty="0">
                <a:effectLst/>
                <a:latin typeface="Arial" panose="020B0604020202020204" pitchFamily="34" charset="0"/>
              </a:rPr>
              <a:t>geprüfte Apportierhunde </a:t>
            </a:r>
            <a:r>
              <a:rPr lang="de-CH" sz="1400" b="0" i="0" dirty="0">
                <a:effectLst/>
                <a:latin typeface="Arial" panose="020B0604020202020204" pitchFamily="34" charset="0"/>
              </a:rPr>
              <a:t>eingesetzt werden.</a:t>
            </a:r>
          </a:p>
          <a:p>
            <a:pPr algn="l"/>
            <a:endParaRPr lang="de-CH" sz="1400" b="0" i="0" dirty="0">
              <a:effectLst/>
              <a:latin typeface="Arial" panose="020B0604020202020204" pitchFamily="34" charset="0"/>
            </a:endParaRPr>
          </a:p>
          <a:p>
            <a:pPr algn="l"/>
            <a:r>
              <a:rPr lang="de-CH" sz="1400" b="0" i="0" dirty="0">
                <a:effectLst/>
                <a:latin typeface="Arial" panose="020B0604020202020204" pitchFamily="34" charset="0"/>
              </a:rPr>
              <a:t>Die Baujagd ist nur mit einem am Kunstbau </a:t>
            </a:r>
            <a:r>
              <a:rPr lang="de-CH" sz="1400" b="1" i="0" dirty="0">
                <a:effectLst/>
                <a:latin typeface="Arial" panose="020B0604020202020204" pitchFamily="34" charset="0"/>
              </a:rPr>
              <a:t>geprüften Bodenhund </a:t>
            </a:r>
            <a:r>
              <a:rPr lang="de-CH" sz="1400" b="0" i="0" dirty="0">
                <a:effectLst/>
                <a:latin typeface="Arial" panose="020B0604020202020204" pitchFamily="34" charset="0"/>
              </a:rPr>
              <a:t>zulässig.</a:t>
            </a:r>
          </a:p>
          <a:p>
            <a:pPr algn="l"/>
            <a:endParaRPr lang="de-CH" sz="1400" b="0" i="0" dirty="0">
              <a:effectLst/>
              <a:latin typeface="Arial" panose="020B0604020202020204" pitchFamily="34" charset="0"/>
            </a:endParaRPr>
          </a:p>
          <a:p>
            <a:pPr algn="l"/>
            <a:r>
              <a:rPr lang="de-CH" sz="1400" b="1" i="0" dirty="0">
                <a:effectLst/>
                <a:latin typeface="Arial" panose="020B0604020202020204" pitchFamily="34" charset="0"/>
              </a:rPr>
              <a:t>Für jedes beschossene oder verunfallte Wildtier, das nicht auf Sichtdistanz verendet ist, muss eine </a:t>
            </a:r>
            <a:r>
              <a:rPr lang="de-CH" sz="1400" b="1" i="0" u="sng" dirty="0">
                <a:effectLst/>
                <a:latin typeface="Arial" panose="020B0604020202020204" pitchFamily="34" charset="0"/>
              </a:rPr>
              <a:t>fachgerechte Nachsuche </a:t>
            </a:r>
            <a:r>
              <a:rPr lang="de-CH" sz="1400" b="1" i="0" dirty="0">
                <a:effectLst/>
                <a:latin typeface="Arial" panose="020B0604020202020204" pitchFamily="34" charset="0"/>
              </a:rPr>
              <a:t>mit einem </a:t>
            </a:r>
            <a:r>
              <a:rPr lang="de-CH" sz="1400" b="1" i="0" u="sng" dirty="0">
                <a:effectLst/>
                <a:latin typeface="Arial" panose="020B0604020202020204" pitchFamily="34" charset="0"/>
              </a:rPr>
              <a:t>geprüften </a:t>
            </a:r>
            <a:r>
              <a:rPr lang="de-CH" sz="1400" b="1" i="0" u="sng" dirty="0" err="1">
                <a:effectLst/>
                <a:latin typeface="Arial" panose="020B0604020202020204" pitchFamily="34" charset="0"/>
              </a:rPr>
              <a:t>Nachsuchehund</a:t>
            </a:r>
            <a:r>
              <a:rPr lang="de-CH" sz="1400" b="1" i="0" u="sng" dirty="0">
                <a:effectLst/>
                <a:latin typeface="Arial" panose="020B0604020202020204" pitchFamily="34" charset="0"/>
              </a:rPr>
              <a:t> </a:t>
            </a:r>
            <a:r>
              <a:rPr lang="de-CH" sz="1400" b="1" i="0" dirty="0">
                <a:effectLst/>
                <a:latin typeface="Arial" panose="020B0604020202020204" pitchFamily="34" charset="0"/>
              </a:rPr>
              <a:t>durchgeführt werden.</a:t>
            </a:r>
          </a:p>
          <a:p>
            <a:pPr algn="l"/>
            <a:endParaRPr lang="de-CH" sz="1400" b="0" i="0" dirty="0">
              <a:effectLst/>
              <a:latin typeface="Arial" panose="020B0604020202020204" pitchFamily="34" charset="0"/>
            </a:endParaRPr>
          </a:p>
          <a:p>
            <a:pPr algn="l"/>
            <a:r>
              <a:rPr lang="de-CH" sz="1400" b="0" i="0" dirty="0">
                <a:effectLst/>
                <a:latin typeface="Arial" panose="020B0604020202020204" pitchFamily="34" charset="0"/>
              </a:rPr>
              <a:t>Wird die Nachsuche über die Reviergrenze nicht zwischen den Nachbarrevieren geregelt, dürfen Nachsuchen unter zeitnaher Information des Nachbarreviers uneingeschränkt über Reviergrenzen hinaus erfolgen.</a:t>
            </a:r>
          </a:p>
          <a:p>
            <a:pPr algn="l"/>
            <a:endParaRPr lang="de-CH" sz="1400" b="0" i="0" dirty="0">
              <a:effectLst/>
              <a:latin typeface="Arial" panose="020B0604020202020204" pitchFamily="34" charset="0"/>
            </a:endParaRPr>
          </a:p>
          <a:p>
            <a:pPr algn="l"/>
            <a:r>
              <a:rPr lang="de-CH" sz="1400" b="0" i="0" dirty="0">
                <a:effectLst/>
                <a:latin typeface="Arial" panose="020B0604020202020204" pitchFamily="34" charset="0"/>
              </a:rPr>
              <a:t>Anerkannt sind Prüfungen und Nachweise gemäss schweizerischem Standard oder gemäss Reglementen mit vergleichbaren Anforderungen.</a:t>
            </a:r>
          </a:p>
          <a:p>
            <a:pPr algn="l" fontAlgn="ctr"/>
            <a:endParaRPr lang="de-CH" sz="600" b="1" i="0" dirty="0">
              <a:solidFill>
                <a:srgbClr val="454545"/>
              </a:solidFill>
              <a:effectLst/>
              <a:latin typeface="Font-Regular"/>
            </a:endParaRPr>
          </a:p>
        </p:txBody>
      </p:sp>
    </p:spTree>
    <p:extLst>
      <p:ext uri="{BB962C8B-B14F-4D97-AF65-F5344CB8AC3E}">
        <p14:creationId xmlns:p14="http://schemas.microsoft.com/office/powerpoint/2010/main" val="2749703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62374" y="174956"/>
            <a:ext cx="6681037" cy="870117"/>
          </a:xfrm>
        </p:spPr>
        <p:txBody>
          <a:bodyPr>
            <a:normAutofit/>
          </a:bodyPr>
          <a:lstStyle/>
          <a:p>
            <a:r>
              <a:rPr lang="de-CH" b="1" dirty="0"/>
              <a:t>Ziel der Ausbildung / Stöbern</a:t>
            </a:r>
          </a:p>
        </p:txBody>
      </p:sp>
      <p:pic>
        <p:nvPicPr>
          <p:cNvPr id="8194" name="Picture 2" descr="http://t3.gstatic.com/images?q=tbn:ANd9GcQ-gpp5t_LAkAwWFsmqXqXoroxAGaEwzGZu3RtNH29zeCQiuWz4pA"/>
          <p:cNvPicPr>
            <a:picLocks noChangeAspect="1" noChangeArrowheads="1"/>
          </p:cNvPicPr>
          <p:nvPr/>
        </p:nvPicPr>
        <p:blipFill>
          <a:blip r:embed="rId3" cstate="print"/>
          <a:srcRect/>
          <a:stretch>
            <a:fillRect/>
          </a:stretch>
        </p:blipFill>
        <p:spPr bwMode="auto">
          <a:xfrm>
            <a:off x="1527100" y="4183264"/>
            <a:ext cx="2875197" cy="2192758"/>
          </a:xfrm>
          <a:prstGeom prst="rect">
            <a:avLst/>
          </a:prstGeom>
          <a:noFill/>
        </p:spPr>
      </p:pic>
      <p:pic>
        <p:nvPicPr>
          <p:cNvPr id="8198" name="Picture 6" descr="http://t0.gstatic.com/images?q=tbn:ANd9GcSfotAyCR4_YJWwmpOGpiUR3JgxtB3atLeEnGh8_AqZXKFu1hmQ"/>
          <p:cNvPicPr>
            <a:picLocks noChangeAspect="1" noChangeArrowheads="1"/>
          </p:cNvPicPr>
          <p:nvPr/>
        </p:nvPicPr>
        <p:blipFill>
          <a:blip r:embed="rId4" cstate="print"/>
          <a:srcRect/>
          <a:stretch>
            <a:fillRect/>
          </a:stretch>
        </p:blipFill>
        <p:spPr bwMode="auto">
          <a:xfrm>
            <a:off x="8504660" y="4055680"/>
            <a:ext cx="1866900" cy="2447926"/>
          </a:xfrm>
          <a:prstGeom prst="rect">
            <a:avLst/>
          </a:prstGeom>
          <a:noFill/>
        </p:spPr>
      </p:pic>
      <p:pic>
        <p:nvPicPr>
          <p:cNvPr id="8202" name="Picture 10" descr="http://t3.gstatic.com/images?q=tbn:ANd9GcS6QZqiqoyBzenRc2KXqabScxFHBxs64xDzSUdzjJGqP-yhUdrk"/>
          <p:cNvPicPr>
            <a:picLocks noChangeAspect="1" noChangeArrowheads="1"/>
          </p:cNvPicPr>
          <p:nvPr/>
        </p:nvPicPr>
        <p:blipFill>
          <a:blip r:embed="rId5" cstate="print"/>
          <a:srcRect/>
          <a:stretch>
            <a:fillRect/>
          </a:stretch>
        </p:blipFill>
        <p:spPr bwMode="auto">
          <a:xfrm>
            <a:off x="1478534" y="1032147"/>
            <a:ext cx="1971675" cy="2314575"/>
          </a:xfrm>
          <a:prstGeom prst="rect">
            <a:avLst/>
          </a:prstGeom>
          <a:noFill/>
        </p:spPr>
      </p:pic>
      <p:pic>
        <p:nvPicPr>
          <p:cNvPr id="8204" name="Picture 12" descr="http://t1.gstatic.com/images?q=tbn:ANd9GcSb_t_4wDLy75gcZruDEEWWQGvI42WoisuzytE05Jc2uBrangdSrQ"/>
          <p:cNvPicPr>
            <a:picLocks noChangeAspect="1" noChangeArrowheads="1"/>
          </p:cNvPicPr>
          <p:nvPr/>
        </p:nvPicPr>
        <p:blipFill>
          <a:blip r:embed="rId6" cstate="print"/>
          <a:srcRect/>
          <a:stretch>
            <a:fillRect/>
          </a:stretch>
        </p:blipFill>
        <p:spPr bwMode="auto">
          <a:xfrm>
            <a:off x="4583483" y="1412776"/>
            <a:ext cx="2619375" cy="1743076"/>
          </a:xfrm>
          <a:prstGeom prst="rect">
            <a:avLst/>
          </a:prstGeom>
          <a:noFill/>
        </p:spPr>
      </p:pic>
      <p:pic>
        <p:nvPicPr>
          <p:cNvPr id="8206" name="Picture 14" descr="http://t1.gstatic.com/images?q=tbn:ANd9GcS5WW9oMX5Gcc9qEh15Sx0b87VHAU0yY5b6cH9-UHsCNZO-uqv0"/>
          <p:cNvPicPr>
            <a:picLocks noChangeAspect="1" noChangeArrowheads="1"/>
          </p:cNvPicPr>
          <p:nvPr/>
        </p:nvPicPr>
        <p:blipFill>
          <a:blip r:embed="rId7" cstate="print"/>
          <a:srcRect/>
          <a:stretch>
            <a:fillRect/>
          </a:stretch>
        </p:blipFill>
        <p:spPr bwMode="auto">
          <a:xfrm>
            <a:off x="7752185" y="1603646"/>
            <a:ext cx="2619375" cy="1743076"/>
          </a:xfrm>
          <a:prstGeom prst="rect">
            <a:avLst/>
          </a:prstGeom>
          <a:noFill/>
        </p:spPr>
      </p:pic>
      <p:pic>
        <p:nvPicPr>
          <p:cNvPr id="5" name="Grafik 4" descr="Ein Bild, das Gras, Hund, draußen, Tier enthält.&#10;&#10;Mit sehr hoher Zuverlässigkeit generierte Beschreibung">
            <a:extLst>
              <a:ext uri="{FF2B5EF4-FFF2-40B4-BE49-F238E27FC236}">
                <a16:creationId xmlns:a16="http://schemas.microsoft.com/office/drawing/2014/main" id="{0CC2E52C-E2AE-4220-AB13-FFE629BB0590}"/>
              </a:ext>
            </a:extLst>
          </p:cNvPr>
          <p:cNvPicPr>
            <a:picLocks noChangeAspect="1"/>
          </p:cNvPicPr>
          <p:nvPr/>
        </p:nvPicPr>
        <p:blipFill>
          <a:blip r:embed="rId8"/>
          <a:stretch>
            <a:fillRect/>
          </a:stretch>
        </p:blipFill>
        <p:spPr>
          <a:xfrm>
            <a:off x="4904210" y="4082128"/>
            <a:ext cx="3146401" cy="196781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draußen, Himmel, Kleidung, Person enthält.&#10;&#10;Automatisch generierte Beschreibung">
            <a:extLst>
              <a:ext uri="{FF2B5EF4-FFF2-40B4-BE49-F238E27FC236}">
                <a16:creationId xmlns:a16="http://schemas.microsoft.com/office/drawing/2014/main" id="{E9D15F73-3E6F-8548-548D-A9BEB3BFFE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0" y="0"/>
            <a:ext cx="4572000" cy="6858000"/>
          </a:xfrm>
          <a:prstGeom prst="rect">
            <a:avLst/>
          </a:prstGeom>
        </p:spPr>
      </p:pic>
      <p:sp>
        <p:nvSpPr>
          <p:cNvPr id="4" name="Textfeld 3">
            <a:extLst>
              <a:ext uri="{FF2B5EF4-FFF2-40B4-BE49-F238E27FC236}">
                <a16:creationId xmlns:a16="http://schemas.microsoft.com/office/drawing/2014/main" id="{0DE958A6-81E7-2650-BD7A-B8A895247F95}"/>
              </a:ext>
            </a:extLst>
          </p:cNvPr>
          <p:cNvSpPr txBox="1"/>
          <p:nvPr/>
        </p:nvSpPr>
        <p:spPr>
          <a:xfrm>
            <a:off x="1527243" y="2052536"/>
            <a:ext cx="5651770" cy="3600986"/>
          </a:xfrm>
          <a:prstGeom prst="rect">
            <a:avLst/>
          </a:prstGeom>
          <a:noFill/>
        </p:spPr>
        <p:txBody>
          <a:bodyPr wrap="square" rtlCol="0">
            <a:spAutoFit/>
          </a:bodyPr>
          <a:lstStyle/>
          <a:p>
            <a:r>
              <a:rPr lang="de-CH" sz="2800" b="1" dirty="0"/>
              <a:t>Ihr heutiger Referent:</a:t>
            </a:r>
          </a:p>
          <a:p>
            <a:endParaRPr lang="de-CH" sz="2000" dirty="0"/>
          </a:p>
          <a:p>
            <a:pPr marL="285750" indent="-285750">
              <a:buFontTx/>
              <a:buChar char="-"/>
            </a:pPr>
            <a:r>
              <a:rPr lang="de-CH" sz="2000" dirty="0"/>
              <a:t>Thomas Laube, Schafisheim</a:t>
            </a:r>
          </a:p>
          <a:p>
            <a:pPr marL="285750" indent="-285750">
              <a:buFontTx/>
              <a:buChar char="-"/>
            </a:pPr>
            <a:r>
              <a:rPr lang="de-CH" sz="2000" dirty="0"/>
              <a:t>Jäger seit 1986</a:t>
            </a:r>
          </a:p>
          <a:p>
            <a:pPr marL="285750" indent="-285750">
              <a:buFontTx/>
              <a:buChar char="-"/>
            </a:pPr>
            <a:r>
              <a:rPr lang="de-CH" sz="2000" dirty="0"/>
              <a:t>Jagdlicher Hundeführer seit 1986</a:t>
            </a:r>
          </a:p>
          <a:p>
            <a:pPr marL="285750" indent="-285750">
              <a:buFontTx/>
              <a:buChar char="-"/>
            </a:pPr>
            <a:r>
              <a:rPr lang="de-CH" sz="2000" dirty="0"/>
              <a:t>Präsident Jagdgesellschaft Diana Lenzburg</a:t>
            </a:r>
          </a:p>
          <a:p>
            <a:pPr marL="285750" indent="-285750">
              <a:buFontTx/>
              <a:buChar char="-"/>
            </a:pPr>
            <a:r>
              <a:rPr lang="de-CH" sz="2000" b="1" dirty="0"/>
              <a:t>Delegierter Hundewesen JAGDAARGAU</a:t>
            </a:r>
          </a:p>
          <a:p>
            <a:pPr marL="285750" indent="-285750">
              <a:buFontTx/>
              <a:buChar char="-"/>
            </a:pPr>
            <a:r>
              <a:rPr lang="de-CH" sz="2000" dirty="0"/>
              <a:t>Präsident Stiftung Wildtiere Aargau</a:t>
            </a:r>
          </a:p>
          <a:p>
            <a:pPr marL="285750" indent="-285750">
              <a:buFontTx/>
              <a:buChar char="-"/>
            </a:pPr>
            <a:endParaRPr lang="de-CH" sz="2000" dirty="0"/>
          </a:p>
          <a:p>
            <a:pPr marL="285750" indent="-285750">
              <a:buFontTx/>
              <a:buChar char="-"/>
            </a:pPr>
            <a:r>
              <a:rPr lang="de-CH" sz="2000" dirty="0"/>
              <a:t>Finanzchef Gemeinde Wohlen seit 1990</a:t>
            </a:r>
          </a:p>
          <a:p>
            <a:pPr marL="285750" indent="-285750">
              <a:buFontTx/>
              <a:buChar char="-"/>
            </a:pPr>
            <a:r>
              <a:rPr lang="de-CH" sz="2000" dirty="0"/>
              <a:t>Berufsjäger ab 2028</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962E86-E7E8-4DDD-B3B3-A5D35FADE39C}"/>
              </a:ext>
            </a:extLst>
          </p:cNvPr>
          <p:cNvSpPr>
            <a:spLocks noGrp="1"/>
          </p:cNvSpPr>
          <p:nvPr>
            <p:ph type="title"/>
          </p:nvPr>
        </p:nvSpPr>
        <p:spPr>
          <a:xfrm>
            <a:off x="3032961" y="347109"/>
            <a:ext cx="2719136" cy="744279"/>
          </a:xfrm>
        </p:spPr>
        <p:txBody>
          <a:bodyPr anchor="b">
            <a:normAutofit/>
          </a:bodyPr>
          <a:lstStyle/>
          <a:p>
            <a:pPr algn="l"/>
            <a:r>
              <a:rPr lang="de-CH" sz="4400" b="1" dirty="0"/>
              <a:t>Stöbern</a:t>
            </a:r>
            <a:endParaRPr lang="de-CH" sz="4400" b="1" dirty="0">
              <a:solidFill>
                <a:srgbClr val="1F2D29"/>
              </a:solidFill>
            </a:endParaRPr>
          </a:p>
        </p:txBody>
      </p:sp>
      <p:sp>
        <p:nvSpPr>
          <p:cNvPr id="3" name="Inhaltsplatzhalter 2">
            <a:extLst>
              <a:ext uri="{FF2B5EF4-FFF2-40B4-BE49-F238E27FC236}">
                <a16:creationId xmlns:a16="http://schemas.microsoft.com/office/drawing/2014/main" id="{44A77D52-300D-4E86-BCC3-97D21FFE1AC1}"/>
              </a:ext>
            </a:extLst>
          </p:cNvPr>
          <p:cNvSpPr>
            <a:spLocks noGrp="1"/>
          </p:cNvSpPr>
          <p:nvPr>
            <p:ph idx="1"/>
          </p:nvPr>
        </p:nvSpPr>
        <p:spPr>
          <a:xfrm>
            <a:off x="2302932" y="1424763"/>
            <a:ext cx="9509839" cy="5092995"/>
          </a:xfrm>
        </p:spPr>
        <p:txBody>
          <a:bodyPr anchor="t">
            <a:noAutofit/>
          </a:bodyPr>
          <a:lstStyle/>
          <a:p>
            <a:r>
              <a:rPr lang="de-CH" sz="2400" dirty="0"/>
              <a:t>Arbeit oft ohne Sichtverbindung zum Führer, </a:t>
            </a:r>
            <a:r>
              <a:rPr lang="de-CH" sz="2400" dirty="0">
                <a:solidFill>
                  <a:srgbClr val="FF0000"/>
                </a:solidFill>
              </a:rPr>
              <a:t>Führigkeit, Bindung</a:t>
            </a:r>
            <a:endParaRPr lang="de-CH" sz="2400" dirty="0"/>
          </a:p>
          <a:p>
            <a:r>
              <a:rPr lang="de-CH" sz="2400" dirty="0"/>
              <a:t>Selbständiges Suchen und Finden von Wild, </a:t>
            </a:r>
          </a:p>
          <a:p>
            <a:r>
              <a:rPr lang="de-CH" sz="2400" dirty="0"/>
              <a:t>gefundenes Wild verbellen oder hochmachen und verfolgen</a:t>
            </a:r>
          </a:p>
          <a:p>
            <a:r>
              <a:rPr lang="de-CH" sz="2400" dirty="0"/>
              <a:t>es braucht: Such- und Finderwille, Spur-,Fährten- od. Sichtlaut</a:t>
            </a:r>
          </a:p>
          <a:p>
            <a:r>
              <a:rPr lang="de-CH" sz="2400" dirty="0"/>
              <a:t>stumm jagende Hunde sind ungeeignet (tierschutzrelevant)</a:t>
            </a:r>
          </a:p>
          <a:p>
            <a:r>
              <a:rPr lang="de-CH" sz="2400" dirty="0"/>
              <a:t>in angemessener Zeit zurückkehren und erneut suchen</a:t>
            </a:r>
          </a:p>
          <a:p>
            <a:r>
              <a:rPr lang="de-CH" sz="2400" dirty="0"/>
              <a:t>stöbern ist mit fast allen Jagdhunden möglich</a:t>
            </a:r>
          </a:p>
          <a:p>
            <a:r>
              <a:rPr lang="de-CH" sz="2400" dirty="0"/>
              <a:t>grosse Beunruhigung des Wildes, effiziente Jagd</a:t>
            </a:r>
          </a:p>
        </p:txBody>
      </p:sp>
    </p:spTree>
    <p:extLst>
      <p:ext uri="{BB962C8B-B14F-4D97-AF65-F5344CB8AC3E}">
        <p14:creationId xmlns:p14="http://schemas.microsoft.com/office/powerpoint/2010/main" val="3452312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78539" y="90447"/>
            <a:ext cx="7645081" cy="1077229"/>
          </a:xfrm>
        </p:spPr>
        <p:txBody>
          <a:bodyPr>
            <a:normAutofit/>
          </a:bodyPr>
          <a:lstStyle/>
          <a:p>
            <a:r>
              <a:rPr lang="de-CH" b="1" dirty="0"/>
              <a:t>Ziel der Ausbildung / Buschieren</a:t>
            </a:r>
          </a:p>
        </p:txBody>
      </p:sp>
      <p:sp>
        <p:nvSpPr>
          <p:cNvPr id="3" name="Inhaltsplatzhalter 2"/>
          <p:cNvSpPr>
            <a:spLocks noGrp="1"/>
          </p:cNvSpPr>
          <p:nvPr>
            <p:ph idx="1"/>
          </p:nvPr>
        </p:nvSpPr>
        <p:spPr>
          <a:xfrm>
            <a:off x="1991544" y="3293285"/>
            <a:ext cx="8853934" cy="3232059"/>
          </a:xfrm>
        </p:spPr>
        <p:txBody>
          <a:bodyPr>
            <a:normAutofit/>
          </a:bodyPr>
          <a:lstStyle/>
          <a:p>
            <a:r>
              <a:rPr lang="de-CH" sz="2400" dirty="0"/>
              <a:t>Suche in (</a:t>
            </a:r>
            <a:r>
              <a:rPr lang="de-CH" sz="2400" dirty="0" err="1"/>
              <a:t>un</a:t>
            </a:r>
            <a:r>
              <a:rPr lang="de-CH" sz="2400" dirty="0"/>
              <a:t>)übersichtlichem Gelände</a:t>
            </a:r>
          </a:p>
          <a:p>
            <a:r>
              <a:rPr lang="de-CH" sz="2400" dirty="0"/>
              <a:t>Suche unter der Flinte (Schrotschussdistanz) mit firmem Hund </a:t>
            </a:r>
          </a:p>
          <a:p>
            <a:r>
              <a:rPr lang="de-CH" sz="2400" dirty="0"/>
              <a:t>Hund soll Wild vorstehen oder herausdrücken</a:t>
            </a:r>
          </a:p>
          <a:p>
            <a:r>
              <a:rPr lang="de-CH" sz="2400" dirty="0"/>
              <a:t>erlegtes Wild apportieren, verletztes suchen und bringen</a:t>
            </a:r>
          </a:p>
          <a:p>
            <a:r>
              <a:rPr lang="de-CH" sz="2400" dirty="0"/>
              <a:t>Vorstehhund, Spaniel,  Wachtelhund, etc. mit Prüfung</a:t>
            </a:r>
          </a:p>
        </p:txBody>
      </p:sp>
      <p:pic>
        <p:nvPicPr>
          <p:cNvPr id="5130" name="Picture 10" descr="http://t3.gstatic.com/images?q=tbn:ANd9GcQYemo-FZ0FX0i-3S8vT8FDPzZrVbGBxvaNcR3CU1J8LPD0iJRN"/>
          <p:cNvPicPr>
            <a:picLocks noChangeAspect="1" noChangeArrowheads="1"/>
          </p:cNvPicPr>
          <p:nvPr/>
        </p:nvPicPr>
        <p:blipFill>
          <a:blip r:embed="rId3" cstate="print"/>
          <a:srcRect/>
          <a:stretch>
            <a:fillRect/>
          </a:stretch>
        </p:blipFill>
        <p:spPr bwMode="auto">
          <a:xfrm>
            <a:off x="8969811" y="1167678"/>
            <a:ext cx="2540326" cy="1895475"/>
          </a:xfrm>
          <a:prstGeom prst="rect">
            <a:avLst/>
          </a:prstGeom>
          <a:noFill/>
        </p:spPr>
      </p:pic>
      <p:pic>
        <p:nvPicPr>
          <p:cNvPr id="6" name="Grafik 5" descr="Ein Bild, das Gras, Hund, draußen, Säugetier enthält.&#10;&#10;Mit sehr hoher Zuverlässigkeit generierte Beschreibung">
            <a:extLst>
              <a:ext uri="{FF2B5EF4-FFF2-40B4-BE49-F238E27FC236}">
                <a16:creationId xmlns:a16="http://schemas.microsoft.com/office/drawing/2014/main" id="{F2242134-CA0E-4FB1-AA0F-B45E2D04A55E}"/>
              </a:ext>
            </a:extLst>
          </p:cNvPr>
          <p:cNvPicPr>
            <a:picLocks noChangeAspect="1"/>
          </p:cNvPicPr>
          <p:nvPr/>
        </p:nvPicPr>
        <p:blipFill>
          <a:blip r:embed="rId4"/>
          <a:stretch>
            <a:fillRect/>
          </a:stretch>
        </p:blipFill>
        <p:spPr>
          <a:xfrm>
            <a:off x="5621755" y="1167677"/>
            <a:ext cx="2857500" cy="1895475"/>
          </a:xfrm>
          <a:prstGeom prst="rect">
            <a:avLst/>
          </a:prstGeom>
        </p:spPr>
      </p:pic>
      <p:pic>
        <p:nvPicPr>
          <p:cNvPr id="26" name="Picture 2" descr="http://t1.gstatic.com/images?q=tbn:ANd9GcS6171rdzEuGTzDY4sBbvwhF0JblvcxbeAwPhu8ZjyoEoqQeR0E">
            <a:extLst>
              <a:ext uri="{FF2B5EF4-FFF2-40B4-BE49-F238E27FC236}">
                <a16:creationId xmlns:a16="http://schemas.microsoft.com/office/drawing/2014/main" id="{CD6E8A51-CE29-445B-9109-B706A5902FC2}"/>
              </a:ext>
            </a:extLst>
          </p:cNvPr>
          <p:cNvPicPr>
            <a:picLocks noChangeAspect="1" noChangeArrowheads="1"/>
          </p:cNvPicPr>
          <p:nvPr/>
        </p:nvPicPr>
        <p:blipFill>
          <a:blip r:embed="rId5" cstate="print"/>
          <a:srcRect/>
          <a:stretch>
            <a:fillRect/>
          </a:stretch>
        </p:blipFill>
        <p:spPr bwMode="auto">
          <a:xfrm>
            <a:off x="2272451" y="1167676"/>
            <a:ext cx="2858748" cy="1895475"/>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43514" y="58080"/>
            <a:ext cx="7383379" cy="1325563"/>
          </a:xfrm>
        </p:spPr>
        <p:txBody>
          <a:bodyPr/>
          <a:lstStyle/>
          <a:p>
            <a:r>
              <a:rPr lang="de-CH" b="1" dirty="0"/>
              <a:t>Suche mit Vorstehen, </a:t>
            </a:r>
            <a:r>
              <a:rPr lang="de-CH" b="1" dirty="0" err="1"/>
              <a:t>Suchjagd</a:t>
            </a:r>
            <a:endParaRPr lang="de-CH" b="1" dirty="0"/>
          </a:p>
        </p:txBody>
      </p:sp>
      <p:pic>
        <p:nvPicPr>
          <p:cNvPr id="6148" name="Picture 4" descr="http://t3.gstatic.com/images?q=tbn:ANd9GcSjTj8zRux8u2s6CAUveSwdA_nFEqQOlicfrJQu8B1ZO1rTCt8Q"/>
          <p:cNvPicPr>
            <a:picLocks noChangeAspect="1" noChangeArrowheads="1"/>
          </p:cNvPicPr>
          <p:nvPr/>
        </p:nvPicPr>
        <p:blipFill>
          <a:blip r:embed="rId3" cstate="print"/>
          <a:srcRect/>
          <a:stretch>
            <a:fillRect/>
          </a:stretch>
        </p:blipFill>
        <p:spPr bwMode="auto">
          <a:xfrm>
            <a:off x="4871864" y="1700808"/>
            <a:ext cx="2286000" cy="1962150"/>
          </a:xfrm>
          <a:prstGeom prst="rect">
            <a:avLst/>
          </a:prstGeom>
          <a:noFill/>
        </p:spPr>
      </p:pic>
      <p:pic>
        <p:nvPicPr>
          <p:cNvPr id="6150" name="Picture 6" descr="http://www.waldwissen.net/wald/wild/management/bfw_auerwildhege/bfw_auerhuhn_2006_2"/>
          <p:cNvPicPr>
            <a:picLocks noChangeAspect="1" noChangeArrowheads="1"/>
          </p:cNvPicPr>
          <p:nvPr/>
        </p:nvPicPr>
        <p:blipFill rotWithShape="1">
          <a:blip r:embed="rId4" cstate="print"/>
          <a:srcRect r="10617"/>
          <a:stretch/>
        </p:blipFill>
        <p:spPr bwMode="auto">
          <a:xfrm>
            <a:off x="7712639" y="1812097"/>
            <a:ext cx="2740342" cy="1962150"/>
          </a:xfrm>
          <a:prstGeom prst="rect">
            <a:avLst/>
          </a:prstGeom>
          <a:noFill/>
        </p:spPr>
      </p:pic>
      <p:pic>
        <p:nvPicPr>
          <p:cNvPr id="6152" name="Picture 8" descr="http://t1.gstatic.com/images?q=tbn:ANd9GcSeO4TUzVvonTpSywJJycwNDXD0WEfI7T9z5rPbT_JOpzpHdcPrSw"/>
          <p:cNvPicPr>
            <a:picLocks noChangeAspect="1" noChangeArrowheads="1"/>
          </p:cNvPicPr>
          <p:nvPr/>
        </p:nvPicPr>
        <p:blipFill>
          <a:blip r:embed="rId5" cstate="print"/>
          <a:srcRect/>
          <a:stretch>
            <a:fillRect/>
          </a:stretch>
        </p:blipFill>
        <p:spPr bwMode="auto">
          <a:xfrm>
            <a:off x="2495600" y="4365104"/>
            <a:ext cx="2806824" cy="1909054"/>
          </a:xfrm>
          <a:prstGeom prst="rect">
            <a:avLst/>
          </a:prstGeom>
          <a:noFill/>
        </p:spPr>
      </p:pic>
      <p:pic>
        <p:nvPicPr>
          <p:cNvPr id="6154" name="Picture 10" descr="http://t3.gstatic.com/images?q=tbn:ANd9GcSdbvOvp7z0ygR7kL66u4r_lkENcW0N3fc1vKRcuPq_NAbjL19W"/>
          <p:cNvPicPr>
            <a:picLocks noChangeAspect="1" noChangeArrowheads="1"/>
          </p:cNvPicPr>
          <p:nvPr/>
        </p:nvPicPr>
        <p:blipFill>
          <a:blip r:embed="rId6" cstate="print"/>
          <a:srcRect/>
          <a:stretch>
            <a:fillRect/>
          </a:stretch>
        </p:blipFill>
        <p:spPr bwMode="auto">
          <a:xfrm>
            <a:off x="6312024" y="4221088"/>
            <a:ext cx="2952328" cy="1964641"/>
          </a:xfrm>
          <a:prstGeom prst="rect">
            <a:avLst/>
          </a:prstGeom>
          <a:noFill/>
        </p:spPr>
      </p:pic>
      <p:pic>
        <p:nvPicPr>
          <p:cNvPr id="5" name="Grafik 4" descr="Ein Bild, das Gras, draußen, Tier, Vogel enthält.&#10;&#10;Mit sehr hoher Zuverlässigkeit generierte Beschreibung">
            <a:extLst>
              <a:ext uri="{FF2B5EF4-FFF2-40B4-BE49-F238E27FC236}">
                <a16:creationId xmlns:a16="http://schemas.microsoft.com/office/drawing/2014/main" id="{DF996021-483D-4F96-9855-A53D62D91DFB}"/>
              </a:ext>
            </a:extLst>
          </p:cNvPr>
          <p:cNvPicPr>
            <a:picLocks noChangeAspect="1"/>
          </p:cNvPicPr>
          <p:nvPr/>
        </p:nvPicPr>
        <p:blipFill>
          <a:blip r:embed="rId7"/>
          <a:stretch>
            <a:fillRect/>
          </a:stretch>
        </p:blipFill>
        <p:spPr>
          <a:xfrm>
            <a:off x="1414764" y="1662708"/>
            <a:ext cx="2857500" cy="1905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875C73E4-45B9-1F43-F846-AA2B7C787347}"/>
              </a:ext>
            </a:extLst>
          </p:cNvPr>
          <p:cNvSpPr txBox="1"/>
          <p:nvPr/>
        </p:nvSpPr>
        <p:spPr>
          <a:xfrm>
            <a:off x="2654969" y="265145"/>
            <a:ext cx="9537031" cy="5909310"/>
          </a:xfrm>
          <a:prstGeom prst="rect">
            <a:avLst/>
          </a:prstGeom>
          <a:noFill/>
        </p:spPr>
        <p:txBody>
          <a:bodyPr wrap="square" rtlCol="0">
            <a:spAutoFit/>
          </a:bodyPr>
          <a:lstStyle/>
          <a:p>
            <a:r>
              <a:rPr lang="de-CH" sz="3200" b="1" dirty="0"/>
              <a:t>Jagd ist kein Hobby – sondern ein gesetzlicher Auftrag!</a:t>
            </a:r>
          </a:p>
          <a:p>
            <a:endParaRPr lang="de-CH" dirty="0"/>
          </a:p>
          <a:p>
            <a:r>
              <a:rPr lang="de-CH" sz="2000" dirty="0"/>
              <a:t>Rechtliche Grundlagen:</a:t>
            </a:r>
          </a:p>
          <a:p>
            <a:pPr algn="l"/>
            <a:r>
              <a:rPr lang="de-CH" sz="1200" b="0" i="0" dirty="0">
                <a:effectLst/>
                <a:latin typeface="Arial" panose="020B0604020202020204" pitchFamily="34" charset="0"/>
              </a:rPr>
              <a:t>§ 17 AJSV Verwendung von Jagdhunden</a:t>
            </a:r>
          </a:p>
          <a:p>
            <a:pPr algn="l"/>
            <a:endParaRPr lang="de-CH" sz="1200" b="0" i="0" dirty="0">
              <a:effectLst/>
              <a:latin typeface="Arial" panose="020B0604020202020204" pitchFamily="34" charset="0"/>
            </a:endParaRPr>
          </a:p>
          <a:p>
            <a:pPr algn="l"/>
            <a:r>
              <a:rPr lang="de-CH" sz="1400" b="0" i="0" dirty="0">
                <a:effectLst/>
                <a:latin typeface="Arial" panose="020B0604020202020204" pitchFamily="34" charset="0"/>
              </a:rPr>
              <a:t>Auf der Jagd sind zum Aufstöbern, zur Baujagd, </a:t>
            </a:r>
            <a:r>
              <a:rPr lang="de-CH" sz="1400" b="0" i="0" dirty="0">
                <a:solidFill>
                  <a:srgbClr val="FF0000"/>
                </a:solidFill>
                <a:effectLst/>
                <a:latin typeface="Arial" panose="020B0604020202020204" pitchFamily="34" charset="0"/>
              </a:rPr>
              <a:t>zum Vorstehen</a:t>
            </a:r>
            <a:r>
              <a:rPr lang="de-CH" sz="1400" b="0" i="0" dirty="0">
                <a:effectLst/>
                <a:latin typeface="Arial" panose="020B0604020202020204" pitchFamily="34" charset="0"/>
              </a:rPr>
              <a:t>, zur Nachsuche und zum Apportieren </a:t>
            </a:r>
            <a:r>
              <a:rPr lang="de-CH" sz="1400" b="1" i="0" dirty="0">
                <a:solidFill>
                  <a:srgbClr val="FF0000"/>
                </a:solidFill>
                <a:effectLst/>
                <a:latin typeface="Arial" panose="020B0604020202020204" pitchFamily="34" charset="0"/>
              </a:rPr>
              <a:t>nur geeignete Jagdhunde</a:t>
            </a:r>
            <a:r>
              <a:rPr lang="de-CH" sz="1400" b="1" i="0" dirty="0">
                <a:effectLst/>
                <a:latin typeface="Arial" panose="020B0604020202020204" pitchFamily="34" charset="0"/>
              </a:rPr>
              <a:t> </a:t>
            </a:r>
            <a:r>
              <a:rPr lang="de-CH" sz="1400" b="0" i="0" dirty="0">
                <a:effectLst/>
                <a:latin typeface="Arial" panose="020B0604020202020204" pitchFamily="34" charset="0"/>
              </a:rPr>
              <a:t>zu verwenden.</a:t>
            </a:r>
          </a:p>
          <a:p>
            <a:pPr algn="l"/>
            <a:endParaRPr lang="de-CH" sz="1400" b="0" i="0" dirty="0">
              <a:effectLst/>
              <a:latin typeface="Arial" panose="020B0604020202020204" pitchFamily="34" charset="0"/>
            </a:endParaRPr>
          </a:p>
          <a:p>
            <a:pPr algn="l"/>
            <a:r>
              <a:rPr lang="de-CH" sz="1400" b="0" i="0" dirty="0">
                <a:effectLst/>
                <a:latin typeface="Arial" panose="020B0604020202020204" pitchFamily="34" charset="0"/>
              </a:rPr>
              <a:t>Als Stöberhunde sind ausser Deutschen Wachtelhunden, Spaniels, Laufhunden/ Bracken nur Jagdhunde mit einer </a:t>
            </a:r>
            <a:r>
              <a:rPr lang="de-CH" sz="1400" b="0" i="0" dirty="0" err="1">
                <a:effectLst/>
                <a:latin typeface="Arial" panose="020B0604020202020204" pitchFamily="34" charset="0"/>
              </a:rPr>
              <a:t>Risthöhe</a:t>
            </a:r>
            <a:r>
              <a:rPr lang="de-CH" sz="1400" b="0" i="0" dirty="0">
                <a:effectLst/>
                <a:latin typeface="Arial" panose="020B0604020202020204" pitchFamily="34" charset="0"/>
              </a:rPr>
              <a:t> bis 42 cm zugelassen. </a:t>
            </a:r>
            <a:r>
              <a:rPr lang="de-CH" sz="1400" b="0" i="0" dirty="0">
                <a:solidFill>
                  <a:srgbClr val="FF0000"/>
                </a:solidFill>
                <a:effectLst/>
                <a:latin typeface="Arial" panose="020B0604020202020204" pitchFamily="34" charset="0"/>
              </a:rPr>
              <a:t>Diese Einschränkung gilt nicht für die Wasserjagd</a:t>
            </a:r>
            <a:r>
              <a:rPr lang="de-CH" sz="1400" b="0" i="0" dirty="0">
                <a:effectLst/>
                <a:latin typeface="Arial" panose="020B0604020202020204" pitchFamily="34" charset="0"/>
              </a:rPr>
              <a:t>.</a:t>
            </a:r>
          </a:p>
          <a:p>
            <a:pPr algn="l"/>
            <a:endParaRPr lang="de-CH" sz="1400" b="0" i="0" dirty="0">
              <a:effectLst/>
              <a:latin typeface="Arial" panose="020B0604020202020204" pitchFamily="34" charset="0"/>
            </a:endParaRPr>
          </a:p>
          <a:p>
            <a:pPr algn="l"/>
            <a:r>
              <a:rPr lang="de-CH" sz="1400" b="0" i="0" dirty="0">
                <a:effectLst/>
                <a:latin typeface="Arial" panose="020B0604020202020204" pitchFamily="34" charset="0"/>
              </a:rPr>
              <a:t>Die Verwendung von spur-, fährten- und sichtlauten Stöberhunden ist vom 1. Oktober bis 31. Dezember erlaubt. Für die Wasserjagd und die </a:t>
            </a:r>
            <a:r>
              <a:rPr lang="de-CH" sz="1400" b="0" i="0" dirty="0" err="1">
                <a:effectLst/>
                <a:latin typeface="Arial" panose="020B0604020202020204" pitchFamily="34" charset="0"/>
              </a:rPr>
              <a:t>Verlorensuche</a:t>
            </a:r>
            <a:r>
              <a:rPr lang="de-CH" sz="1400" b="0" i="0" dirty="0">
                <a:effectLst/>
                <a:latin typeface="Arial" panose="020B0604020202020204" pitchFamily="34" charset="0"/>
              </a:rPr>
              <a:t> müssen </a:t>
            </a:r>
            <a:r>
              <a:rPr lang="de-CH" sz="1400" b="1" i="0" dirty="0">
                <a:effectLst/>
                <a:latin typeface="Arial" panose="020B0604020202020204" pitchFamily="34" charset="0"/>
              </a:rPr>
              <a:t>geprüfte Apportierhunde </a:t>
            </a:r>
            <a:r>
              <a:rPr lang="de-CH" sz="1400" b="0" i="0" dirty="0">
                <a:effectLst/>
                <a:latin typeface="Arial" panose="020B0604020202020204" pitchFamily="34" charset="0"/>
              </a:rPr>
              <a:t>eingesetzt werden.</a:t>
            </a:r>
          </a:p>
          <a:p>
            <a:pPr algn="l"/>
            <a:endParaRPr lang="de-CH" sz="1400" b="0" i="0" dirty="0">
              <a:effectLst/>
              <a:latin typeface="Arial" panose="020B0604020202020204" pitchFamily="34" charset="0"/>
            </a:endParaRPr>
          </a:p>
          <a:p>
            <a:pPr algn="l"/>
            <a:r>
              <a:rPr lang="de-CH" sz="1400" b="0" i="0" dirty="0">
                <a:effectLst/>
                <a:latin typeface="Arial" panose="020B0604020202020204" pitchFamily="34" charset="0"/>
              </a:rPr>
              <a:t>Die Baujagd ist nur mit einem am Kunstbau </a:t>
            </a:r>
            <a:r>
              <a:rPr lang="de-CH" sz="1400" b="1" i="0" dirty="0">
                <a:effectLst/>
                <a:latin typeface="Arial" panose="020B0604020202020204" pitchFamily="34" charset="0"/>
              </a:rPr>
              <a:t>geprüften Bodenhund </a:t>
            </a:r>
            <a:r>
              <a:rPr lang="de-CH" sz="1400" b="0" i="0" dirty="0">
                <a:effectLst/>
                <a:latin typeface="Arial" panose="020B0604020202020204" pitchFamily="34" charset="0"/>
              </a:rPr>
              <a:t>zulässig.</a:t>
            </a:r>
          </a:p>
          <a:p>
            <a:pPr algn="l"/>
            <a:endParaRPr lang="de-CH" sz="1400" b="0" i="0" dirty="0">
              <a:effectLst/>
              <a:latin typeface="Arial" panose="020B0604020202020204" pitchFamily="34" charset="0"/>
            </a:endParaRPr>
          </a:p>
          <a:p>
            <a:pPr algn="l"/>
            <a:r>
              <a:rPr lang="de-CH" sz="1400" b="1" i="0" dirty="0">
                <a:effectLst/>
                <a:latin typeface="Arial" panose="020B0604020202020204" pitchFamily="34" charset="0"/>
              </a:rPr>
              <a:t>Für jedes beschossene oder verunfallte Wildtier, das nicht auf Sichtdistanz verendet ist, muss eine </a:t>
            </a:r>
            <a:r>
              <a:rPr lang="de-CH" sz="1400" b="1" i="0" u="sng" dirty="0">
                <a:effectLst/>
                <a:latin typeface="Arial" panose="020B0604020202020204" pitchFamily="34" charset="0"/>
              </a:rPr>
              <a:t>fachgerechte Nachsuche </a:t>
            </a:r>
            <a:r>
              <a:rPr lang="de-CH" sz="1400" b="1" i="0" dirty="0">
                <a:effectLst/>
                <a:latin typeface="Arial" panose="020B0604020202020204" pitchFamily="34" charset="0"/>
              </a:rPr>
              <a:t>mit einem </a:t>
            </a:r>
            <a:r>
              <a:rPr lang="de-CH" sz="1400" b="1" i="0" u="sng" dirty="0">
                <a:effectLst/>
                <a:latin typeface="Arial" panose="020B0604020202020204" pitchFamily="34" charset="0"/>
              </a:rPr>
              <a:t>geprüften </a:t>
            </a:r>
            <a:r>
              <a:rPr lang="de-CH" sz="1400" b="1" i="0" u="sng" dirty="0" err="1">
                <a:effectLst/>
                <a:latin typeface="Arial" panose="020B0604020202020204" pitchFamily="34" charset="0"/>
              </a:rPr>
              <a:t>Nachsuchehund</a:t>
            </a:r>
            <a:r>
              <a:rPr lang="de-CH" sz="1400" b="1" i="0" u="sng" dirty="0">
                <a:effectLst/>
                <a:latin typeface="Arial" panose="020B0604020202020204" pitchFamily="34" charset="0"/>
              </a:rPr>
              <a:t> </a:t>
            </a:r>
            <a:r>
              <a:rPr lang="de-CH" sz="1400" b="1" i="0" dirty="0">
                <a:effectLst/>
                <a:latin typeface="Arial" panose="020B0604020202020204" pitchFamily="34" charset="0"/>
              </a:rPr>
              <a:t>durchgeführt werden.</a:t>
            </a:r>
          </a:p>
          <a:p>
            <a:pPr algn="l"/>
            <a:endParaRPr lang="de-CH" sz="1400" b="0" i="0" dirty="0">
              <a:effectLst/>
              <a:latin typeface="Arial" panose="020B0604020202020204" pitchFamily="34" charset="0"/>
            </a:endParaRPr>
          </a:p>
          <a:p>
            <a:pPr algn="l"/>
            <a:r>
              <a:rPr lang="de-CH" sz="1400" b="0" i="0" dirty="0">
                <a:effectLst/>
                <a:latin typeface="Arial" panose="020B0604020202020204" pitchFamily="34" charset="0"/>
              </a:rPr>
              <a:t>Wird die Nachsuche über die Reviergrenze nicht zwischen den Nachbarrevieren geregelt, dürfen Nachsuchen unter zeitnaher Information des Nachbarreviers uneingeschränkt über Reviergrenzen hinaus erfolgen.</a:t>
            </a:r>
          </a:p>
          <a:p>
            <a:pPr algn="l"/>
            <a:endParaRPr lang="de-CH" sz="1400" b="0" i="0" dirty="0">
              <a:effectLst/>
              <a:latin typeface="Arial" panose="020B0604020202020204" pitchFamily="34" charset="0"/>
            </a:endParaRPr>
          </a:p>
          <a:p>
            <a:pPr algn="l"/>
            <a:r>
              <a:rPr lang="de-CH" sz="1400" b="0" i="0" dirty="0">
                <a:effectLst/>
                <a:latin typeface="Arial" panose="020B0604020202020204" pitchFamily="34" charset="0"/>
              </a:rPr>
              <a:t>Anerkannt sind Prüfungen und Nachweise gemäss schweizerischem Standard oder gemäss Reglementen mit vergleichbaren Anforderungen.</a:t>
            </a:r>
          </a:p>
          <a:p>
            <a:pPr algn="l" fontAlgn="ctr"/>
            <a:endParaRPr lang="de-CH" sz="600" b="1" i="0" dirty="0">
              <a:solidFill>
                <a:srgbClr val="454545"/>
              </a:solidFill>
              <a:effectLst/>
              <a:latin typeface="Font-Regular"/>
            </a:endParaRPr>
          </a:p>
        </p:txBody>
      </p:sp>
    </p:spTree>
    <p:extLst>
      <p:ext uri="{BB962C8B-B14F-4D97-AF65-F5344CB8AC3E}">
        <p14:creationId xmlns:p14="http://schemas.microsoft.com/office/powerpoint/2010/main" val="15099264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D3F77F-015E-48D6-9408-269BEC52BA64}"/>
              </a:ext>
            </a:extLst>
          </p:cNvPr>
          <p:cNvSpPr>
            <a:spLocks noGrp="1"/>
          </p:cNvSpPr>
          <p:nvPr>
            <p:ph type="title"/>
          </p:nvPr>
        </p:nvSpPr>
        <p:spPr>
          <a:xfrm>
            <a:off x="2611808" y="416690"/>
            <a:ext cx="7454613" cy="821801"/>
          </a:xfrm>
        </p:spPr>
        <p:txBody>
          <a:bodyPr anchor="b">
            <a:normAutofit/>
          </a:bodyPr>
          <a:lstStyle/>
          <a:p>
            <a:pPr algn="l"/>
            <a:r>
              <a:rPr lang="de-CH" sz="4400" b="1" dirty="0"/>
              <a:t>Suche mit Vorstehen, </a:t>
            </a:r>
            <a:r>
              <a:rPr lang="de-CH" sz="4400" b="1" dirty="0" err="1"/>
              <a:t>Suchjagd</a:t>
            </a:r>
            <a:endParaRPr lang="de-CH" sz="4400" b="1" dirty="0">
              <a:solidFill>
                <a:srgbClr val="1F2D29"/>
              </a:solidFill>
            </a:endParaRPr>
          </a:p>
        </p:txBody>
      </p:sp>
      <p:sp>
        <p:nvSpPr>
          <p:cNvPr id="3" name="Inhaltsplatzhalter 2">
            <a:extLst>
              <a:ext uri="{FF2B5EF4-FFF2-40B4-BE49-F238E27FC236}">
                <a16:creationId xmlns:a16="http://schemas.microsoft.com/office/drawing/2014/main" id="{7C775C75-DBD3-4D23-8271-1FB2908BDB80}"/>
              </a:ext>
            </a:extLst>
          </p:cNvPr>
          <p:cNvSpPr>
            <a:spLocks noGrp="1"/>
          </p:cNvSpPr>
          <p:nvPr>
            <p:ph idx="1"/>
          </p:nvPr>
        </p:nvSpPr>
        <p:spPr>
          <a:xfrm>
            <a:off x="2302932" y="1562582"/>
            <a:ext cx="9410647" cy="4522129"/>
          </a:xfrm>
        </p:spPr>
        <p:txBody>
          <a:bodyPr anchor="t">
            <a:noAutofit/>
          </a:bodyPr>
          <a:lstStyle/>
          <a:p>
            <a:r>
              <a:rPr lang="de-CH" sz="2400" dirty="0"/>
              <a:t>Quersuche im übersichtlichen Gelände, (Wind beachten)</a:t>
            </a:r>
          </a:p>
          <a:p>
            <a:r>
              <a:rPr lang="de-CH" sz="2400" dirty="0"/>
              <a:t>bei Wildwitterung schlagartiges verharren (vorstehen)</a:t>
            </a:r>
          </a:p>
          <a:p>
            <a:r>
              <a:rPr lang="de-CH" sz="2400" dirty="0"/>
              <a:t>Hund zeigt mit Nase in Richtung des Wildes</a:t>
            </a:r>
          </a:p>
          <a:p>
            <a:r>
              <a:rPr lang="de-CH" sz="2400" dirty="0"/>
              <a:t>nachziehen aber nicht einspringen und nachprellen</a:t>
            </a:r>
          </a:p>
          <a:p>
            <a:r>
              <a:rPr lang="de-CH" sz="2400" dirty="0"/>
              <a:t>Hund muss schussfest sein und gleichzeitig apportieren</a:t>
            </a:r>
          </a:p>
          <a:p>
            <a:r>
              <a:rPr lang="de-CH" sz="2400" dirty="0"/>
              <a:t>Arbeit für den Vorstehhund der eine Arbeitsprüfung abgelegt hat</a:t>
            </a:r>
          </a:p>
          <a:p>
            <a:r>
              <a:rPr lang="de-CH" sz="2400" dirty="0"/>
              <a:t>in der Schweiz nicht mehr verbreitet</a:t>
            </a:r>
          </a:p>
        </p:txBody>
      </p:sp>
    </p:spTree>
    <p:extLst>
      <p:ext uri="{BB962C8B-B14F-4D97-AF65-F5344CB8AC3E}">
        <p14:creationId xmlns:p14="http://schemas.microsoft.com/office/powerpoint/2010/main" val="295813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69803" y="3428998"/>
            <a:ext cx="2880917" cy="1287381"/>
          </a:xfrm>
        </p:spPr>
        <p:txBody>
          <a:bodyPr vert="horz" lIns="91440" tIns="45720" rIns="91440" bIns="45720" rtlCol="0" anchor="t">
            <a:normAutofit/>
          </a:bodyPr>
          <a:lstStyle/>
          <a:p>
            <a:r>
              <a:rPr lang="en-US" sz="3600" b="1" dirty="0" err="1"/>
              <a:t>Bauarbeit</a:t>
            </a:r>
            <a:r>
              <a:rPr lang="en-US" sz="3600" b="1" dirty="0"/>
              <a:t>, </a:t>
            </a:r>
            <a:r>
              <a:rPr lang="en-US" sz="3600" b="1" dirty="0" err="1"/>
              <a:t>Sprengen</a:t>
            </a:r>
            <a:endParaRPr lang="en-US" sz="3600" b="1" dirty="0"/>
          </a:p>
        </p:txBody>
      </p:sp>
      <p:pic>
        <p:nvPicPr>
          <p:cNvPr id="4098" name="Picture 2" descr="http://t2.gstatic.com/images?q=tbn:ANd9GcTHarJ7n4dNNMpOV1aXmvzzbNAFWnz3vHVBO03Q9E_ZVt0T-fRA"/>
          <p:cNvPicPr>
            <a:picLocks noChangeAspect="1" noChangeArrowheads="1"/>
          </p:cNvPicPr>
          <p:nvPr/>
        </p:nvPicPr>
        <p:blipFill rotWithShape="1">
          <a:blip r:embed="rId3" cstate="print"/>
          <a:srcRect l="23874" r="11310" b="-3"/>
          <a:stretch/>
        </p:blipFill>
        <p:spPr bwMode="auto">
          <a:xfrm>
            <a:off x="5435858" y="-3725"/>
            <a:ext cx="2972690" cy="3435443"/>
          </a:xfrm>
          <a:prstGeom prst="rect">
            <a:avLst/>
          </a:prstGeom>
          <a:noFill/>
          <a:ln w="12700">
            <a:solidFill>
              <a:schemeClr val="tx1"/>
            </a:solidFill>
          </a:ln>
        </p:spPr>
      </p:pic>
      <p:pic>
        <p:nvPicPr>
          <p:cNvPr id="4112" name="Picture 16" descr="http://t2.gstatic.com/images?q=tbn:ANd9GcS_gKvcO_VWFxq_Lfwo90gYSo0qmHWDIINLzmuoRalc3MlrJ1ncjQ"/>
          <p:cNvPicPr>
            <a:picLocks noChangeAspect="1" noChangeArrowheads="1"/>
          </p:cNvPicPr>
          <p:nvPr/>
        </p:nvPicPr>
        <p:blipFill rotWithShape="1">
          <a:blip r:embed="rId4" cstate="print"/>
          <a:srcRect r="12247" b="1"/>
          <a:stretch/>
        </p:blipFill>
        <p:spPr bwMode="auto">
          <a:xfrm>
            <a:off x="5433726" y="3426281"/>
            <a:ext cx="2972690" cy="3435443"/>
          </a:xfrm>
          <a:prstGeom prst="rect">
            <a:avLst/>
          </a:prstGeom>
          <a:noFill/>
          <a:ln w="12700">
            <a:solidFill>
              <a:schemeClr val="tx1"/>
            </a:solidFill>
          </a:ln>
        </p:spPr>
      </p:pic>
      <p:pic>
        <p:nvPicPr>
          <p:cNvPr id="4114" name="Picture 18" descr="http://www.schutzdienst24.de/shopping/images/IMG_0519b1.jpg"/>
          <p:cNvPicPr>
            <a:picLocks noChangeAspect="1" noChangeArrowheads="1"/>
          </p:cNvPicPr>
          <p:nvPr/>
        </p:nvPicPr>
        <p:blipFill rotWithShape="1">
          <a:blip r:embed="rId5" cstate="print"/>
          <a:srcRect l="18833" r="16229"/>
          <a:stretch/>
        </p:blipFill>
        <p:spPr bwMode="auto">
          <a:xfrm>
            <a:off x="8412230" y="226"/>
            <a:ext cx="2972690" cy="6858000"/>
          </a:xfrm>
          <a:prstGeom prst="rect">
            <a:avLst/>
          </a:prstGeom>
          <a:noFill/>
          <a:ln w="12700">
            <a:solidFill>
              <a:schemeClr val="tx1"/>
            </a:solidFill>
          </a:ln>
        </p:spPr>
      </p:pic>
      <p:sp>
        <p:nvSpPr>
          <p:cNvPr id="4102" name="AutoShape 6" descr="data:image/jpeg;base64,/9j/4AAQSkZJRgABAQAAAQABAAD/2wCEAAkGBhQSERUUEhQVFRUWGBkVGBgYGBweGhwZHxoWGRcYHB0XGyYeGBwjHBoaHy8hIycpLCwsFx4xNTAqNSYrLCkBCQoKDgwOGg8PGiwlHyQsLCwsLCwsLCwsLCwsLCwsLCwsLCwsLCwsLCwsLCwsLCwsLCwsLCwsLCwsLCwsLCwpLP/AABEIAOUA3QMBIgACEQEDEQH/xAAcAAACAwEBAQEAAAAAAAAAAAAEBQIDBgABBwj/xAA9EAACAQMCBAQEBAQFBAIDAAABAhEAAyESMQQFQVEiYXGBBhMykUKhscEUUtHwByNi4fEVM3KSFsIXorL/xAAZAQADAQEBAAAAAAAAAAAAAAABAgMEAAX/xAAqEQACAgEEAQQBAwUAAAAAAAAAAQIRIQMSMUFRBBMiYXEUMoFCkaGx0f/aAAwDAQACEQMRAD8A+t8LIMHYijAKW8FdJMZpkKvNZMEXZ4TUS9etUYoJCyb6PVY16Xrliq7jZijVgbaRZrrzXVZNUm5O1HaByaLmPnUkeqktmrxbFc6DFtldy1NVJwxB3NFi3XE0NxSgfTU1WhuJ4gTVKcbBzT7WxboYfLFRe3PSopeBq1WpMoOBdd4aDIBqH8Zp3BpqzjvQHFAHH51SMr5Fargquc07UDd5z50FzFGt5GRWa43i4berKC6Bk03E84PT9aBs85BMGs5e5gT1/OvBxKgST7VTYca27zdF60j4/mwckTikXEccp6mgeI4vsaKgGwjjLojDEmgDfPc1Q92qzeqqVE27L7l7G5mhzePc/eo3L81TrrgUfoyzYCtNFsapberYxXlvJeJUXzVkYqNyBXoYGuDRACuK5qVdOaNiUeFe9Q0dqIiqmTNBMLidpqxHqvSasRa46nZ67VTcYxvU2qrTiuRzF9+0qzJzvSBuc/5jLGAd6s+KuN+WQRkkQPz3rL2LzM5OJOYrXpxxYjeDa2OZ42qbc6gdayzX2U71C/zEjbJ9KbYjjSpzwEwTFGnjViSaw9q6SZJA71K7xGCA/wCdc4HD7mnM1OB1rJceu+RjapXnMbyaUX7hJMk08Y0FuiD3qg1yRUGqRcHpHnNVJgzmqjRXygaLtcHbjJz60LCkKCKiLc0xa2gmYERGZn+lD/N0mQBXXYaoivAyY2NXHkvnUl40Hc0JxvMbYiWznePLzqU57eSkY2foS2ZNEVSqQasBrz2dDCyc6A1EWQDVkVwU0LHPNNQNsV5xDEUBe5iwOAD7/wC1PGLfArQyW5Xs0B84MMCD5Gat4RiMNvXONCqeaCXOK8FzFSFQZKVDMkM1WbeKst1OK7g6rRi/ivlzvkQYM79NqzB4J0Ext519N4/gg6kVmeZcq8DCSMHetUNTFCKODO8PxIbDZoHitSHtViPoJHaRQ/G8Sz1oACXLx7mqzdPevWWqiKYFHpvnvUf4g9c1F8b0Vw9xB9SiuOAGNehuwzR975Z2EUKOIUbEAzAk7nrHXy9/usp0col1lWb8BPnFSv8ALmbIEURw3O1JwNI2jr57V5xnOwokgkZkjP5DNJv7KV0Z/iFcFOxaD+cfcirLPCM7BRuTGaL4jihckLhRjHeMR0gUJb4xrVwXA3+XGFIHhIAiDGZyPegm1bR1JuizmfL9KRq0ziYJ9du+w9aV8HauCf8AK6ADwzgT01YySfOaM5/xlz/LZZ0uuJHinrv1/pSa5cvPEBoAgBZMZO8df6V5kvUObs2vR2NpH6be/O9RscXpOk5H517bcA5NXXeMtjoDNaH4oyLzYSrzS7gueWbt65ZttL2/qEEdYMTvnt3FA8/+LeE4W2fmvBYYVSQ59NOV9cV8h+Cfi6xb5h82+10ISYIY4JIgvBBZR13ntUW6ZdR3Kz7zf4XUN6qt8v09iKvHEqVDBgysJBBkEdCCNxXhviMf70ylKhZbeCpbYXYAe1WJB7VDX6VyKN5BpmZ0qZZp7VEt3Fd8+OlVNxyzmgk2M6LBUlqoXlbY1NWo0ciLigb/AA4bfNHtdFDcRxKKCSdvKf0oo4xHPuTIkspIzJG4yfypInCTNay/zbhr+FeScQZGZmMgQfKqW5bbG2PetkJYyI+TIX+EI3G9DX+FBUg9a1XG8AC8ydIRtIgwTucxGAJ96W8Mq61BMFtOD0nED7TR3pnUzNGzFvxNlHC7jOY7idwD57TV19QrR06Hp6HtVfPCou6kKkrIACD6sEnV7du1UcDxxvM0QAMZ7CASRsQST6e9ZV6pKTjzRZ6VqwkpSHj7I+YFyufCZ28QLN5knAHlWhuIUmASOx/+p/8AqaR80t67gzggCOo/mx06VT1OotmORdKD3C7guZrbuvOpgTBaSSehJExk5Haa0XA31uF4IJWRHckeH+/9JpDxdhlK/LlG3MwMEkL5yY609PD3EVEVjqgG4zHOo5OI2UeH2YzkV536twVdG1enUnZVetstvwiSepBOScevef2oPl9i4RAUzM6mgANn6QTnvvHoKacPcCqEzAPUEknpnv26ZoLi+MyVRGYE9DAiMjefz6RU5+rlJrb0Uj6aKvcF/wAQjK9tfGRLrJBz13/YCs4eLv3NnYAYhXgD8x+5psbbKdWkW2UzkN4lAkBSAeojsaXc05aC8pAnJEjc57H9azRlUm32a/b3Rpdf6P0GWLGB1qvmXF2LVt3JZ9CkkWxqOBmSPCvuRVNm2Lyi6AzKZgNMGCROnY+817xYkMjqNFwREQMjSy42kAH79q9x2+DwkkuT4D8Sc9PEcS1xyWBbAGwXYKPalFy8pbwLp8tRP61ov8QeV2+H4s27KaECqRkkmRJJLHzj2rN8PvWKV3k2xarB9t/wY5xdazdtXAdFvSbZI21TKjy6+We9fS0tBs9aF4K4otWyF0roSB2GkQPYY9qmOMWavFOsGSTVl9y0sZk1TbtIo8Mj3r3+OTyqjiOJBEyPamSfAraLbketAX17VdYg9cetVcYozJNUSp0LyJ+NvEGA0H3rrLXQQQxI6/2ao4jg2OzSN4NX3uPa2g1L5HyzVXVCoZpxhjJHv/tVfEMSrbes/pSBudap0iemM/pS7i+KcqSXgCW+0zI+9LsXQ24cmzb0NI3kzHbp3EH9aQrfdDBJIzG+2MSTJ9aXcBzUs8B2YGVAzgRqGr2B2/ar+K4lWnT4ip9BIzAncnA96GnJVYZJ3RPmfOIKagIMrnvuPy1euKU3uO0sARsVcYOpfETMdvequd8UdSrJDYYICJP+oH9AYn3oDgHf5gZiyrB8Rk5EnSZ2GmfOo6uqk3EtpabeSnjHa6wBWdO+DPSST07VTYuaHFtILSR2B38GdyD17+lQbiirYHiJbMxuSFjqI++aJXiLbIEKgOBMnvsGn0Mz36d/Kcnus2uFKkFtz5Jhvp6MfOY1ASRiO+9Ucw4Zo1AgJE9DuZ653x+dVWeFBDQpc/hJOZ1enUz75xtV3H3WZ1QfQsaz/MT9WexGxHY9zRn6lyW0ppaCXyJ8PLaWB1Ms7QSIHVSDI222HaqzxrSWaFJwSsEgHYnc+1RbjPlFrdtNTGTrJj0zMiJxPcVK3zMAywVSRDHQNJnJFwQA48xB9azcmlYB79wg5hg0mGEgL5dc+tDvy8MSESPMZHfE/pmr+Y8EzQ1hY6mI6fiBiWXbG4nxDY1VZ4slCJd9JEkauoz9RAGf1pqxaOvyTPB3QFW3qAAnKmD54wv26V4iso8QsNPVmM+ezfrQ+h7s6LTXOkZeN9yOvWKqcfLOlg2wI8Mfrn8zTbQKVZR+nOGshFW2ADCjp/e5n866/wAEpBkCD0NLOH5yHlgwOrxCD+HZf6+pND8bzxVHjcKO7GO/f0r2VF+TwnJHx3/F60q8eVQbW0nJOYJ6+RFZjlvKnHEKj2yYKll6wYP6Ga1XNLScTzS45cFBcmTGlgiyQJ3HhCx1k0V8bBhx82403ltM0LOJKE7GAAvXvWafDf2aY4SX0fU+A4waFRTq0qo3kbQM+20zXl0E7igrXMLCOPGviUAHVM7wSeu2/wDqrLfGvxmflKthmBLgzEHSM48vWtfuRgqMq05TZt7AG5hR57URf4VWE6gMek+dfI+G+J+YMMuQgjNyMj33pVzz434pSqLcUAAZVRPXEnpQev2U/TM+r8yvmymrGDGTEnEjyORE1anNlNom4SAhWR1yJHqD9pr4h/8ALuIEi42vrDAHxGM9+1Ep8d32xcYaT/L4T7xuPI1N+obGXp6PqHEc/uLqhLbWZAYhpIDQZGYOD95HSocx5unzEZtLJcGgQJ0/zagepJjH8tYDieYKtvwltbAAA5BiO57Z7bVG5zW9cUI5XSskOcH0MZJzissvUNclPao1XGc7tfJ1h1nUVI2IOSOvQd6GRhpYlwCFYFA0EfTG7CT/AErB2r4UNkksQJOPzq2zxwjxnVjfI8WM/bHqaWWvJuzvbo0XLuOa0zXNQKIIYYAAwB59s+fqap4nn2q21tRAE5O/XtHmcz03NUcqRGV0TAKAHVmS2AMDvmOw70oHMTIAXxAw07DODnfr+VRjrTzFDvTXITfum7oNvBGmIkmBMlyNiD086YcsdkksBJWDJmN8CQIB6zmhHQBZ+kuNQ0nMzqjG/XcHerrHBswydBIUnqfQ9AAJOYj70s9VyyU01XRZcc5ZXExOSDDHt3g9doobhbbElnIExB0amaImBIwY3OPei+JKyNADNlg2wAHUARqJ7kxt5GvRabUssArAYzJYkSCN9+u0RUd1LBuUbeSI4opbbZRkKD9RkmWxmckQABvjFKOJ4nUhVZUAwIMajIyQJPfHlmad8449hdKhRvgFRBUCQSQJiN9t6UcT8T3Ji3CwMkKFOD0JyOlNBXlI6eMMv4Pk3EXDr0uD/MVLN2GF277U94DkZVSTbEyZN0qBPXwagPvQHL+PY2Wd7jMVOAMlgwUhVkRg6pwYBqfDi8WD3ot/y2gAGZSN4zpGwkgt1Helnb5DGkWN/ksSPlKxzhg2egPyyQDnFBvzO0xOSjSR4wzoRM4nIHkR03qXMb15gSXe2F6ZlYxJzqZT3O23qCl9w0fMuHz1+EDu2f7xQih5DDibt0gSzGcKAfDJMeFPpiOgnMULa+HbhmfCd8kgmZOQvX7VG9zE282mcuRmWlVHnqxJ3z0jalJ40gmbo3nwrqyd8t+1UjGT4JSkkan5SqQBduA+RE5Ppipc3AfSLrvcgQoLDrHX3GT3oZLwuIDpglgMDyJ2YnEjuOlecW2n6RqxAO+cwDPnG9PvawY9qKrHAKVEtIUFsdZOB6YO1WiwGedRBA0gnPhIH7T7k1BWJ8OJhQYjIAPWcLNV6CCZbO2NthtGKRtnUhh8tQqspIKtAgx4sR65PtQXG/EVu0dKgXHH1MdgeoHc+dBXuPDKdE6kGmegMEsR5gYHnms7o1FtAxkiTmP3PpWrTVL7OcaDeYc6uXTLMf2+woNUJycDvXvC8MX6getMLdogEETg4/vrTtgUbF3FJDEag0bEdR0qtN6IuhdXkR2iD0/OoXPCoGJNdYGs2E8NzJ1fwxIBUAqGEHfDAx61O7zdxgqo76cA5kGDIoJLZABG9e/LJ6UrSfI1WEni1fyIOCf7jFOuA5OVshnnQwMELqDTB+oYxHtNZyzwpMx0r7N/gzw4+U6sJBOQdiPMHBpJRXCZyvsxXLLoC3gIGlQRG2CpBJ371TxnBoP8xHjcuIBPiyNxtE9/zivsnN/8OuEbU1tflM4KnTlDPdSf0ivmXxJypuHYIpW5bA3RlIMQJOdQIiIIqMoOEh45Qn4PhPEqlnOkAz1kdQZ8MYG3Sn122rWoUIZ8JAiQBE7ERnzj7Uv4blrs2ICp4mHfbELgEA9e9EvacgEiIOFTJCkgjOwIluvT2qErbNOmkkL+J8LiAxYknAny2TGMdTtRNjlDm8GNwSCs62AKkgQsfhMEY6RBg0IE4hS1wv8ALRSWBmBAMCdIyfICZPTEUWuI0iLdzxOdWvEycGAJjG+SdtqP4HG111CFbj2yAQCfmKASNpIDE5G0fpQv8P8AM8Np7MTjTJgdpZYX2Ap5/EXCtt2t2XRlnVc3DbEBlIgnsYoubOnxWxaDTAJS7PopaY9jU9zSwNzyIvh3grCPc1MLr27ZYpllwyxkgAwYO3viveN44XEItmFZjJVMu25Gpj4vOMZ8xLTimtcICRaDM4JKEDxKcNMfSAfeQI2pLztHZdXDXCyMMLMFIyUYdYJkR28jRvc7Zy+OBReviy2qVAMg2yZO0SwHfaMDNCXuKHyibaqASBsS0/ymcQB98UQ/K9TEiVkifCYBO+8TnalV8lWYAnSpgTvg7/fNaYRT4JSk0RPzZLMzCM9fuANh51WjEbMP79RV9jjLlvUEaNf1dzv7jrQx4iT4pkYxV0Z3SNxctQQPANMNtEiR02PUeXSegdsvkgRJIxGMEgk9dzjyqtLi6iCScGDI6Tkds9J70fZ4q0IlxrKwSBIB/CD5/UJ86zNCCq9b3AkyYOOmdv76ipmySJBMwQsncwYPToYoxuJuIG0SSYQDzJnHciOnauv8G4XRJN0/W38o/lHnH2mmiu3wUUeEjN3LiFdJb6ZJxuxOdqX8QxY+FYG8AfenHFfDra/DtRXA/CTNEkCDnPfpVvdglusb2Zt7UjNWj0rW8itI1sm4ktsCZ9P0pzwvIbNojSoLR+L29qp58uTbSCdiR0+29Yp+qWp8Un+TZp+kcMtp/Riuaquo6Tsf7z1qn/p7i0LseAsUn/UADB7YP5Gm3BfC12/e+XZBfaT0E96+tcq/w90cC3DsQdZ1NjriPfFbVOkqPPlD5ZPjHArkSN9vb/emfB2w34dJG/att/8AiR0BZX1DoI88CnHJv8O3Dg3YiAT69vtXXYeEfN+Xckus0hDHp+lfb/gflC2eHUr+MAn17+Rptw/JLaoF0iPSiuH4YIukbSceuapGLu2SlJVgsJ6UnvfDHDSZsoxO5bJj1O1ONPWhbjMxz4R7Sf2H5n0rpo6DZ88558Kfw7PoJFp84P0gQfEM6vIx2rL8Y/ywdLFusNEqsgDAH69thX2m3ZXMDffz9Z3rHfFnwtANyyoYbtbMCfNTv7H2rDPRd2v7GzT1Vx/k+bfw97iHHgdx1QzGJ8RjAnoSYyelEHhLFuRcZFcnNuwS3nBKsEWPU+ldf465cBQJsT4QToA/8SRqaOv50Fb4YHPiWAS2hTK9DI2jqD1ml4Xgp2NuU8xHhtLZDpbaPEwlJOCrOCNRJwAM9J3o1OcWVvsNtIk3hJ1MCsqCSTME+LyxjfNcta2nzDbuXHdl0r4QSJnU2++mV8tc+i7iuHKsNOtRBMkEbYaANoNFQi2K5NId8050OM1QDpUAypjTnbxL1BzJMwM0l/iESQvzCTmWMDAJAAXPfMjfYVDhbrpcVgqEAmZUFWXrII2iczVXNOCFpgynUlzxJvhfXrEke1XUVwSbfIxuc5u3LI1OyqpAC6QVJjUMRHuZoR/knUTq1Bo/XMY7dDFVcy4pb1xLdnVoVQqhurR2gRMRVdrhWADR8thkM5gdJwck+n2o7Ul4Apt/ZNgnTVcHWIGP169q4Mp2S2oH85MmpWVTUxRLjPI+kQoPXcTHqKdcFwA0+K3advxammPLVPibv06dDU5SUeR4qzr83XZ2DRAgx4dIWFAiDMR0rl4fQNTlV1HJC5joDMBRiR6GheX8vuatK6irED6TkQZU4zG2MTTCzYtoE+fqZbZ1OBEa8Y8PYaR/7U2PJDk1/IuFsJ8tr0hmHhEYWfxfYD7VqeH+C7D7PJYauxg9a+YP8QC/dGg9enb0r6Jf5+TaTTKnQAY7iRGN9xuSMbUsq4fBeFrK5M3z3l1uzd0K2r+/1rP8ZzLS2m34n7D9TnamPO+GurL3HEt9IHT26Aef717wvwtPDM+vRbJ8dw/9y55L/KPKpLTjeTQ9SVCDlnG3btwg5zEKNz2Eb1s2+HrdoBuIhT/IPSTPdqQ8t4hODRja1a8wwy20wBum4HQkA0HxfN2vSz5YyNTMTAgEkyekbUXoxk7JL1Moqkz6LyXm1lV02EVV9V384rTcHf141A+n+9fFXvq7IjA3BpCeEhDqAJY75wRucxitP8H85ZVnJUtOZlRG41EzMdz0qv7UQfyZ9Z4dBEVMpS/lnGBwCvbY7/n+9MGu1q05KqZnnF2RAzXMKjqipTVUyZA0PfugTNEMKEbhvFSzbGiRRp2EedeG2D50RpEedD8Q+hSygtAnSNz5CpVQ6yI+I5OF4iVwLoMgRBdep9QT/wCtZb4h4G0vEBWVwWEkqDmfy9/Kn/8A8uS5etIqMCHBJeMTKEYM/irRcbYW4CGAI8xNTeVSKq1yfNuL4LhEGLeP5iMjrJ0nrnMdppFzDgEZQNUagSJMAAREknAM9Bia1XNeTm3cJBOhcHJwGkCYBMTSRrTvhiSoyFIx2zsRidv+MneTT1gy/wDCEIYAENAk4jaTvk7Sfyqu1wBVSl1dds+IQwwd2CkzkDPnGa1HFcu03IKADSDAyoJJO3QY2/bdY9q2jHpbafmIWgBtgV6b7YG1PbXZ2H0JhyZraNf4Z/mJEGMFZiQ43UeYxnegbr6ouRDMdLdpP4oI2Oeu6mm9vjfk3ZtsFfII/C4/FqEQO3nBojghau3CbQFskQ1pj4QcSyahmCAQvQ+WDTdasRxrCFSk2wA5YsRlZj5YIOkxIGvaBGPU4nxnEstmwoLBiGczEwSFUROAAn51Rx3DEKJywdkYncsIO/oferPiZSL5VcqirbG5gqArD7g0FUpL+QP4ps1HGcRffSLMALKnMYMbgCSe2P2qluXXCBrgBTJUL5QQZ94OK84DiC6lgConEnfyxuf786Z3uKS4oZlbEAPGT02BgEif6mpSkxko9Ci7wdn5yhmCwJBTGTsTEzgCSPKj7nMXUqqI7AZ1SJmPCY294O9SZ7UklMkBtYaZz5joe/2pabZLGzpt6QoYblhqBMT5D8286eLvkVy25Gv8OCTcvnSGInU2pydlx03xXcV8UswVLVsololF1EqRjLec5/Khj8sOo6jwZH4JkZMZMH7j363w9qQCIQkMWMRIgT12wPWabgSeo5ZYIqqdICB4kZE6mEBm9z3yB71RYa2+pAgRjpBk95P7b7+uae3eG1KCmVmZiOxyD16/rUE5YjE3OrwZAOraBEwAO3lQ3pErYm4m0dWkQGUEiCxMyMmcbT26ZPXU/C3wrdvtcAAVNtTTpAmSq9TH71Z8LfCK3eKVROgDUx6kDOf098bV9R4qFKooAUAAAYgZplUlZW3dGd4e1/Dwlkk/KIDSNwZPhA2Ap/a5olwZIVonJH9mlvEcXbW+qggtcBWAeoyP3HvVHF8Ml1exH5Gn6wLXkbLxfmPWird6sfa5mbLabg1L0bE/09jWh4O6SAUOpTkd/wA6MdRoWcBrUSmaqtvNTzVvcsntI3UqgmMGjGNY3/EPjXs2NaGCCM0smFIt+JPhu26G6iqtxPHIESRnMfrTVLhuIrLHiUN9xNA8g5oeJ4JXb6ipB9Y399685XdKoNJ1KcjynJX2NRfJVZQu4jgmNxwSzKTkCASNMxPYkGg7XJ3TUp0nbaZE7ev9+lNeaamJ0tpkRPUQdxnsaQ3OIu24AuagZtFohgcldj6Qe5rPStl7dIC4Q63uF3YJr0AjA8ICg+LJGNvOkXPUCguyt8wzpmDgnBIAmcT+21T4K1qVWYjV8xxp7kgHft0J7TQ/Pr3y4B8UncTH/r0HUdgBSXctqKRwrZnbXBBZL5aYM/hGN9jqM+0GgLjupjcYIPXuBIq1uXn6gcHaN89zU34JlCMwEMoME5IyBPX8O/pW5pJ82ZrbXFGm5SwvfJNxdQLS7fiD2/EZI3BQzB7Gh7nLQruXW5cZmLkiAJJkgYJ+9d8PIy2+ICaWVk1KSfxQwI/8tJYf2KXNfvKf8u5iBu8dJjJ6TFY1+90zR/SrRqRYS46qSJHQbCJ2EAD0zPnVj8ICNKSGGY074wuNjv8AfvVVq4QV02vGYP4og5jy9/Ou5pcYMujTnPqVaGyP7270rFfILxYRh8sHxATqyRiAcbdZAHaqH4OCptMCfpYjJ3bPiAJwR06UdxnCKbmskBiQSdvF36TOev5UmvWmtuXH0ANp1bAnAA7EMfsDVE+hNr5OmWiT4TGphGuOxPft6bYp6gJt9wGMiJMHJPrkedZ/gkvOs3Je2BGoiAFO/jeOmdz0p1w99LY0lzB8iYmIA6GY+00NTBPD4C24faCVZhpwSMHy22JPt5UZb1b5KQCvXA+k4n+podbP1FLhJIIAOoZMTMjbB79O1V3L5B+tC2CVgRmcQcCTGKzt2WjDo3XwA837nQBIGczIn0qv/ETn7cNlQDrlQdQWDAzkx1qn4G4sWmfXu0ACehJjBxvIkdqWfG/DB7n4SJnSx2OYx1/2rUpJQSFUHudmU4fmhBDlxKtIgzBGR4hjPb963HDc5W8y3LbYceJez41fnXz2/wAOLikBtAzhl3MZmcnvPSlvCcc/DmYYBI0kGZkjyAaY6RgV0Mg4Z9rVA48QobhrT27qC2SwmPl9ACclT5bx61nfh743t316qQYIYfp0PpW65Lbj/Mfc/T79feqJZDKSUQviOM0uoALDOpgJKxEAgd53OMVBebSxVkdCP5hg+hkgzVN35hvG4EAhdMk75nEbe4pJx3xHbYn5hNpkJHdf/F+hU9PyINNLHBOKT5HV/mbCSBjuTSYXxxaut4ApMAd461mf+vNxn0MVRTggkgwcjPijtknPWnfC8XA6Cp77dFNlIYcHZSzbFq3hRsDXiuLeBtOPLvS3+NEkzJoO9zHO9GwbQ/iOKJMztP2iszze7cbWQ6qkq8noFIbMeh/SirnMulJOcc3W3bNuYM5O8Zx6x29e1Ix0D8Xx3yRgQzklR2TcA/6mMT5GKN53yhb/AA63S2kwWIA+qMMPLpFZu3xxdrhYydUSfUk//wAVpG5iEs8JMRLA+7A/0+1LCLiK52/ox9vho1YdSII1GCRI1NtuATjtNGc4QBFMSElMdVEZn3nPnTbmPKQ9wtb1TIkz4dxIHmftvWU5mzG4UyCSXbfrvjoPKq5kxsJE+WcyKqUAlCwc9yVB0/aSaMucBqz06elK+CtfLuQ235VsOF4LWgO9Z9edSuJXRhh2Mrlu5bmbjAYABJMyM6YONwN68hF4fWrprkxOdJOkHBOcAeW9VJxRKEkxp8OxiOkHoNO/22oG3d129Jy2YnoMdvMUzVGeT8FbiUBdmuz4pQZk5xuYnvRnLLYuWyp0lATBxIiejjwsOs4Odqr4O4oXSF1AEkkrBODOmcgHviap/wCrWkyEKXMYK5OcgnUf+K6X0dFPtlx5ZqYF2LgHdjIGOhnbbAjbzoi9ZUGSUM9A0x7x+nQ71eNOTbySpZcj9D2APpSy/ae5Py3CbbE5ieuxnBjHnS3u7KKP0EXbjFoB/DBG24yP9MTsPvXvD3QgIKlgMyGEznYdog7mpNbVEAcksPqIBZpMgmScj0J22qr5oHtgbzE9qVrFDucYUFLzJluK6liVEspEAjrBGxmK8+J+dG4E6H6gfxEzEE9O9W8OPGGKnScDTvpwBHf0zihuOshzp2lmyfaZ/p5VydYKtXkD4TmJDDOZO42OCPLrvXcS4aVEaWOIzB3jxe4/PrV/DcqTUPmM0DwwhAOASSZBA6dZzTj4b+DzxN4PP+UD4j1I3gY+qMGPWqRy8E5tJBH+HnwYXuLeu5tCSqnGozvA3UH7n0r6qw0yTt0rrbIigKAqqNIjYARArN85+KlBIBELMmfv61qtQRipzZPnfOxbRmYwo/P+tfFfin4xbi7gUHTbB+/mfLyqXxl8WHirgCk6FOADg5398UpPDgCSp0nHkYjsvf8AFg132yqXSHg54lgackCMDbYR/fn50w5f8XF2Ci3Ckxv9jETk4msq3DrcEywyxyV8uhAqywNNzUHMjIM5BGx9Zj1qbUaplM3ge885pdK67YV0P4tmSdtQ6f8AkDB/Kka/EFwf9zUxjo0CPP7GiXEXARcKbwZAj/QZBkRsPyq5uEtXoOEYjT2Q94/lPlt6UqntWQON8FVrn/y5dgrYm34iSW6SDsB+oAoTivmMjO1sBceJjEt1IneenlXcNwTW7hX5WplOkEyV1dDHarm4G7eV7nEOBCnQrMAAfJRhRTpxuxdrqgJeMi2sA+PLbfUo09p2M79aNt8f8w2lAIKaZnbyPpEZ86Da1bFpQb9sMpY+HUZmNoWPzqQ4y2saXJjM6dMnvuTNCdJYR0Y3K2PLnMXsnI2zk/pFZs8Xr4g3OhzRN3inut4VJLen7ACpcLyohiHUkRmP60kY0nZWU03aB+cqIDrmY2rbfDF0fw6zvWV+Qq+EA6TtO9NOA4kqseIR2MftWbVWFFmnRavcFcSQtt58Y1ooXZZCtgd984zQdljKyynLpEgHbYACAfT3otuLtPbuAKCiaTM7ZfucfVjp9qA4ezLgqAwEQeogCMnuJx5jzrQ+MmFdjBuLi2LioFUkIPx5zkktvHSBn1Fe27Ogq7KAQwJXQv8A+x75nT9+1GcILdt9WoM5AG/hAHQR9Rmc99u9Lb3M31tqdSRq26dBBjznbHep1fA6mroaXOYWkC4bUWPinwiZA8MY/s1E3peCGQjqCIO8b9M5g4k4NKnsz/3dS41CN9QErvg56xRd/mNj5YVxrJnxavpLExmen99qTbTG3NZRbeIS4QQdILEsrGSBG2RHpQ4KAs51aMMrYkSSO/cEbTUgVvTcW4uc9xqBwYIiMiemOkxUuK4BEQoGJ66RhZ3Ilj4QJ28z3o47E1J8Hv8A1BRp0pIOZZgGB/8ALz9KZcHyO7eU+BlViVUs0ZzjxQft5d6VcvtWrbh3uXFZSCugr4YgGQwztPStTzTmyXbtt0uSAoLOCehmc9eme3TanUFQr1HwHfD3+GfiBvXAEWfDamTOcscDHbNam7aCFVUabVtYAG1Zrk3xOzXbhF/WgUHxLpyY1aYkaRHWN/WkfPPjouTbtkAg4z3nPrtjzFX3RSwCKlN2aTjecHS6sYT+b9q+cc35n/EOyr4LSkq0z4h/yOtB834u8V+W11iNypMauvbO9BW+b40t9JIJBUTicSMxk460mWrRfbWGV8RylVjQD3JMbyTjtiOvSqTAWCY1HI6gYHf1pg/FoV8K6BM7DeNwTG9BC14gWZV36kmO0xH51yk+wuKXBJbIwynUVxBBwIjOM1G4VKpBIfIGkEA9QYXttt+lMbfDW7pkFgsliCIAHvjH50Pxly2HKo7MOpK42ON9gOkfegpWxW6wRXhypGiD4QYIOPCGMT2qnitcCHIkAkjAzPp2imFy1qt58BgEOzBc4jc9AOk0u5g9tF+pWkQQv3nO2cwOv2BjK2JmiK8arAJdJYLs0+MGek4IHYn3FMuYcE91BBVljxBBlm/mn8IYQT2IPkaV279sJqt21kdWlj9j4fyryw11l1XCQp77fajlu44DwqmAXeTNrCmB3zMeWP60Va4e3aktk9B/WihxE4tW2Y/zEY+21cnA51XDJ3iKrufZF10S4K4XzOgeniPkO1S5jzbSgRdh03z1JqHEkhcAAd4/3pZb1WjqPiB96FLkKVk7PMHu3J9KeLxKr9RiaQcNxYS5KjLdDUuOuNq2Owmpy0nqSXgpHVWnFo3lp1ZQLdpQWLljknOCFkgDaIzgUPZ+XZVdSnXsLRUkxGNunXPSg7vOWS2xFxmYMzeInKyMf6RHaN6FfjtZFwmFKyfUYg+8Gkpkm0v5Cjw0kqkDBc5wOsk+oxNXCyq5EG59RIkhcCIAEnoZP2G9IP486m1Qhk7iR17gzM/pFNuG4lQig3VwAWzImJ0jYRXSi0UhV4B+J4QMx13ySxBkyJ221GO23nXt+wtqE0XGMyWf6SJgABR1Od89qm1wfMHzXGkw0CMqDhZBkAmZ/s0RzOXIUEBZH+WCQQAcagBjGcx+VdnFhkn0g7hitlfmKg1sCqALgCWlo8ix++2aF507XAi2wxOohjtLHpJ6kmZNVfxLaTrZlcaiANhvKgyfER4oj8EZoO/xBGm4DABBZWkeJdmUEmVPboQekVyXgnJNyV9ATIZlpOvwnvHbtP8AQ03scO94i3atl9BMBdiMZY7dNh5Ur5rdZIDIWZhKtcmADOVGPuZiPevRzHiH0h77IsaiqeCEG58O/vT02rC6sdW3FtvlnSxVTqBBmZGogCNpj2oZeVuZUGSAHDAxgkkGc5xvSn/qzWGm0CpYSruQWK7RAwo8snrNeHjbty7LMoeBssK/aY794g0vttZH05JKiF65obSxJIMAzIE7gn++tF6C58QEjP0yQNkGR1iav4bgVJNy4iwOpMJO8kZ/9RM0wHE2haBQC4SSHbrMDTpGYOT06dK5zXRTjngXW7PzVkoxAxqAhR54wMdfKpOLds/XbUnrl2mImBjaetD8QlwAkObs4JZpVPKCT4geu3aaWjgxnUwM+uonyjvXKF94Fc9uKH/AqhabZZ2acvEKo3GMnfI9K8ZLzyMI23hEQRtHYGN57d6lxHFLw6BEM3YDXGJnQAB4VEnxHaT32zQN/iWZSUuEkNJg5IbI6ZyIHrS7byT4eRtxHI2uICAAYhpIk4j2PnHSs9d5NpnUwxNWc45lc0ruoHYwfU5xSw8xuMoUTAzt18+9U04zS5OTjeUecId0JwafcO+FQkNGwxv7Ug4Pl9wnAI65FH2uVXFM6oI7U85RXZyhJ9DjiuKVJF25kD6V/TGKzfE8wOqQZHarldCx1zM7mjbHAocwD5VPeo8ootK+GK7vOdS6Sv2oVbgO5IrTXrSaSFtrqg5jbzpPw/DIbgBIgjqfxddvP9arCSmmyck4OmB/wJ3kf8005xbCXAIB8K/eM1C7ZEgrmCRsYntmI/2qnizcLk3J1GKortE5Vmh1zlAji2ojGW/FBgkdh9ulA8rPiCHILad/cH7j9a6upF+wTUfyG1vhBDTkqVgxnTcKqynvGuQekHvhcii4lxtIUqQoj/UYz/Yrq6px8/guv+lg5gTebSAp06VMSVAEHTsFJk5G3SqrXElGgTgM0zuRO/fb866up2s/wG8Ai87cGWCsTnxCY9O1N7Dm4VuyQVkiYOx228vaurqbUiksEotvkHuc2fi2Zr51QBAwAN9oGK949NNtUB6MSe4kCO0SZ+1dXVOWJUjk7KuW8MlzWjKCQAZ+/YT+dPuD5HbXEEie5xgHqTXV1LNu6OXkF5lzdEC2zZW4BIl2JaD4jDCCMk96ZXOAtrYt3LS/LDsDEyR6NjoD0nNdXVLUW1KjRHKdmbHEBNF5VKszG2wUwCQFOqIjM5WI9NgXd4oAJdW2gaCQMkAgAzExuf8AmurqtNZQuk/ixZx6lrXzGgsznMEHuepnNGWVFlWWNXhJnbZS0R7/AJV1dRfj8kXyeX+EMJLSW0A4/m679KcJyZFwK6urHrtqjR6dtrIQnLVr34g5OLJ0hids7b/0r2urKpP3EjZH9rZiX4QnJacxt50PcdkODXtdXrxdujDIs4fnDBTIDTj/AHqvh3OoRiRFdXVdJLghJtpWePcPiM5kD9T+1Wjii3mOmrxEe5rq6mawTt2f/9k="/>
          <p:cNvSpPr>
            <a:spLocks noChangeAspect="1" noChangeArrowheads="1"/>
          </p:cNvSpPr>
          <p:nvPr/>
        </p:nvSpPr>
        <p:spPr bwMode="auto">
          <a:xfrm>
            <a:off x="1587501" y="-1055688"/>
            <a:ext cx="2105025" cy="2181226"/>
          </a:xfrm>
          <a:prstGeom prst="rect">
            <a:avLst/>
          </a:prstGeom>
          <a:noFill/>
        </p:spPr>
        <p:txBody>
          <a:bodyPr vert="horz" wrap="square" lIns="91440" tIns="45720" rIns="91440" bIns="45720" numCol="1" anchor="t" anchorCtr="0" compatLnSpc="1">
            <a:prstTxWarp prst="textNoShape">
              <a:avLst/>
            </a:prstTxWarp>
          </a:bodyPr>
          <a:lstStyle/>
          <a:p>
            <a:endParaRPr lang="de-CH"/>
          </a:p>
        </p:txBody>
      </p:sp>
      <p:sp>
        <p:nvSpPr>
          <p:cNvPr id="4104" name="AutoShape 8" descr="data:image/jpeg;base64,/9j/4AAQSkZJRgABAQAAAQABAAD/2wCEAAkGBhQSERUUEhQVFRUWGBkVGBgYGBweGhwZHxoWGRcYHB0XGyYeGBwjHBoaHy8hIycpLCwsFx4xNTAqNSYrLCkBCQoKDgwOGg8PGiwlHyQsLCwsLCwsLCwsLCwsLCwsLCwsLCwsLCwsLCwsLCwsLCwsLCwsLCwsLCwsLCwsLCwpLP/AABEIAOUA3QMBIgACEQEDEQH/xAAcAAACAwEBAQEAAAAAAAAAAAAEBQIDBgABBwj/xAA9EAACAQMCBAQEBAQFBAIDAAABAhEAAyESMQQFQVEiYXGBBhMykUKhscEUUtHwByNi4fEVM3KSFsIXorL/xAAZAQADAQEBAAAAAAAAAAAAAAABAgMEAAX/xAAqEQACAgEEAQQBAwUAAAAAAAAAAQIRIQMSMUFRBBMiYXEUMoFCkaGx0f/aAAwDAQACEQMRAD8A+t8LIMHYijAKW8FdJMZpkKvNZMEXZ4TUS9etUYoJCyb6PVY16Xrliq7jZijVgbaRZrrzXVZNUm5O1HaByaLmPnUkeqktmrxbFc6DFtldy1NVJwxB3NFi3XE0NxSgfTU1WhuJ4gTVKcbBzT7WxboYfLFRe3PSopeBq1WpMoOBdd4aDIBqH8Zp3BpqzjvQHFAHH51SMr5Fargquc07UDd5z50FzFGt5GRWa43i4berKC6Bk03E84PT9aBs85BMGs5e5gT1/OvBxKgST7VTYca27zdF60j4/mwckTikXEccp6mgeI4vsaKgGwjjLojDEmgDfPc1Q92qzeqqVE27L7l7G5mhzePc/eo3L81TrrgUfoyzYCtNFsapberYxXlvJeJUXzVkYqNyBXoYGuDRACuK5qVdOaNiUeFe9Q0dqIiqmTNBMLidpqxHqvSasRa46nZ67VTcYxvU2qrTiuRzF9+0qzJzvSBuc/5jLGAd6s+KuN+WQRkkQPz3rL2LzM5OJOYrXpxxYjeDa2OZ42qbc6gdayzX2U71C/zEjbJ9KbYjjSpzwEwTFGnjViSaw9q6SZJA71K7xGCA/wCdc4HD7mnM1OB1rJceu+RjapXnMbyaUX7hJMk08Y0FuiD3qg1yRUGqRcHpHnNVJgzmqjRXygaLtcHbjJz60LCkKCKiLc0xa2gmYERGZn+lD/N0mQBXXYaoivAyY2NXHkvnUl40Hc0JxvMbYiWznePLzqU57eSkY2foS2ZNEVSqQasBrz2dDCyc6A1EWQDVkVwU0LHPNNQNsV5xDEUBe5iwOAD7/wC1PGLfArQyW5Xs0B84MMCD5Gat4RiMNvXONCqeaCXOK8FzFSFQZKVDMkM1WbeKst1OK7g6rRi/ivlzvkQYM79NqzB4J0Ext519N4/gg6kVmeZcq8DCSMHetUNTFCKODO8PxIbDZoHitSHtViPoJHaRQ/G8Sz1oACXLx7mqzdPevWWqiKYFHpvnvUf4g9c1F8b0Vw9xB9SiuOAGNehuwzR975Z2EUKOIUbEAzAk7nrHXy9/usp0col1lWb8BPnFSv8ALmbIEURw3O1JwNI2jr57V5xnOwokgkZkjP5DNJv7KV0Z/iFcFOxaD+cfcirLPCM7BRuTGaL4jihckLhRjHeMR0gUJb4xrVwXA3+XGFIHhIAiDGZyPegm1bR1JuizmfL9KRq0ziYJ9du+w9aV8HauCf8AK6ADwzgT01YySfOaM5/xlz/LZZ0uuJHinrv1/pSa5cvPEBoAgBZMZO8df6V5kvUObs2vR2NpH6be/O9RscXpOk5H517bcA5NXXeMtjoDNaH4oyLzYSrzS7gueWbt65ZttL2/qEEdYMTvnt3FA8/+LeE4W2fmvBYYVSQ59NOV9cV8h+Cfi6xb5h82+10ISYIY4JIgvBBZR13ntUW6ZdR3Kz7zf4XUN6qt8v09iKvHEqVDBgysJBBkEdCCNxXhviMf70ylKhZbeCpbYXYAe1WJB7VDX6VyKN5BpmZ0qZZp7VEt3Fd8+OlVNxyzmgk2M6LBUlqoXlbY1NWo0ciLigb/AA4bfNHtdFDcRxKKCSdvKf0oo4xHPuTIkspIzJG4yfypInCTNay/zbhr+FeScQZGZmMgQfKqW5bbG2PetkJYyI+TIX+EI3G9DX+FBUg9a1XG8AC8ydIRtIgwTucxGAJ96W8Mq61BMFtOD0nED7TR3pnUzNGzFvxNlHC7jOY7idwD57TV19QrR06Hp6HtVfPCou6kKkrIACD6sEnV7du1UcDxxvM0QAMZ7CASRsQST6e9ZV6pKTjzRZ6VqwkpSHj7I+YFyufCZ28QLN5knAHlWhuIUmASOx/+p/8AqaR80t67gzggCOo/mx06VT1OotmORdKD3C7guZrbuvOpgTBaSSehJExk5Haa0XA31uF4IJWRHckeH+/9JpDxdhlK/LlG3MwMEkL5yY609PD3EVEVjqgG4zHOo5OI2UeH2YzkV536twVdG1enUnZVetstvwiSepBOScevef2oPl9i4RAUzM6mgANn6QTnvvHoKacPcCqEzAPUEknpnv26ZoLi+MyVRGYE9DAiMjefz6RU5+rlJrb0Uj6aKvcF/wAQjK9tfGRLrJBz13/YCs4eLv3NnYAYhXgD8x+5psbbKdWkW2UzkN4lAkBSAeojsaXc05aC8pAnJEjc57H9azRlUm32a/b3Rpdf6P0GWLGB1qvmXF2LVt3JZ9CkkWxqOBmSPCvuRVNm2Lyi6AzKZgNMGCROnY+817xYkMjqNFwREQMjSy42kAH79q9x2+DwkkuT4D8Sc9PEcS1xyWBbAGwXYKPalFy8pbwLp8tRP61ov8QeV2+H4s27KaECqRkkmRJJLHzj2rN8PvWKV3k2xarB9t/wY5xdazdtXAdFvSbZI21TKjy6+We9fS0tBs9aF4K4otWyF0roSB2GkQPYY9qmOMWavFOsGSTVl9y0sZk1TbtIo8Mj3r3+OTyqjiOJBEyPamSfAraLbketAX17VdYg9cetVcYozJNUSp0LyJ+NvEGA0H3rrLXQQQxI6/2ao4jg2OzSN4NX3uPa2g1L5HyzVXVCoZpxhjJHv/tVfEMSrbes/pSBudap0iemM/pS7i+KcqSXgCW+0zI+9LsXQ24cmzb0NI3kzHbp3EH9aQrfdDBJIzG+2MSTJ9aXcBzUs8B2YGVAzgRqGr2B2/ar+K4lWnT4ip9BIzAncnA96GnJVYZJ3RPmfOIKagIMrnvuPy1euKU3uO0sARsVcYOpfETMdvequd8UdSrJDYYICJP+oH9AYn3oDgHf5gZiyrB8Rk5EnSZ2GmfOo6uqk3EtpabeSnjHa6wBWdO+DPSST07VTYuaHFtILSR2B38GdyD17+lQbiirYHiJbMxuSFjqI++aJXiLbIEKgOBMnvsGn0Mz36d/Kcnus2uFKkFtz5Jhvp6MfOY1ASRiO+9Ucw4Zo1AgJE9DuZ653x+dVWeFBDQpc/hJOZ1enUz75xtV3H3WZ1QfQsaz/MT9WexGxHY9zRn6lyW0ppaCXyJ8PLaWB1Ms7QSIHVSDI222HaqzxrSWaFJwSsEgHYnc+1RbjPlFrdtNTGTrJj0zMiJxPcVK3zMAywVSRDHQNJnJFwQA48xB9azcmlYB79wg5hg0mGEgL5dc+tDvy8MSESPMZHfE/pmr+Y8EzQ1hY6mI6fiBiWXbG4nxDY1VZ4slCJd9JEkauoz9RAGf1pqxaOvyTPB3QFW3qAAnKmD54wv26V4iso8QsNPVmM+ezfrQ+h7s6LTXOkZeN9yOvWKqcfLOlg2wI8Mfrn8zTbQKVZR+nOGshFW2ADCjp/e5n866/wAEpBkCD0NLOH5yHlgwOrxCD+HZf6+pND8bzxVHjcKO7GO/f0r2VF+TwnJHx3/F60q8eVQbW0nJOYJ6+RFZjlvKnHEKj2yYKll6wYP6Ga1XNLScTzS45cFBcmTGlgiyQJ3HhCx1k0V8bBhx82403ltM0LOJKE7GAAvXvWafDf2aY4SX0fU+A4waFRTq0qo3kbQM+20zXl0E7igrXMLCOPGviUAHVM7wSeu2/wDqrLfGvxmflKthmBLgzEHSM48vWtfuRgqMq05TZt7AG5hR57URf4VWE6gMek+dfI+G+J+YMMuQgjNyMj33pVzz434pSqLcUAAZVRPXEnpQev2U/TM+r8yvmymrGDGTEnEjyORE1anNlNom4SAhWR1yJHqD9pr4h/8ALuIEi42vrDAHxGM9+1Ep8d32xcYaT/L4T7xuPI1N+obGXp6PqHEc/uLqhLbWZAYhpIDQZGYOD95HSocx5unzEZtLJcGgQJ0/zagepJjH8tYDieYKtvwltbAAA5BiO57Z7bVG5zW9cUI5XSskOcH0MZJzissvUNclPao1XGc7tfJ1h1nUVI2IOSOvQd6GRhpYlwCFYFA0EfTG7CT/AErB2r4UNkksQJOPzq2zxwjxnVjfI8WM/bHqaWWvJuzvbo0XLuOa0zXNQKIIYYAAwB59s+fqap4nn2q21tRAE5O/XtHmcz03NUcqRGV0TAKAHVmS2AMDvmOw70oHMTIAXxAw07DODnfr+VRjrTzFDvTXITfum7oNvBGmIkmBMlyNiD086YcsdkksBJWDJmN8CQIB6zmhHQBZ+kuNQ0nMzqjG/XcHerrHBswydBIUnqfQ9AAJOYj70s9VyyU01XRZcc5ZXExOSDDHt3g9doobhbbElnIExB0amaImBIwY3OPei+JKyNADNlg2wAHUARqJ7kxt5GvRabUssArAYzJYkSCN9+u0RUd1LBuUbeSI4opbbZRkKD9RkmWxmckQABvjFKOJ4nUhVZUAwIMajIyQJPfHlmad8449hdKhRvgFRBUCQSQJiN9t6UcT8T3Ji3CwMkKFOD0JyOlNBXlI6eMMv4Pk3EXDr0uD/MVLN2GF277U94DkZVSTbEyZN0qBPXwagPvQHL+PY2Wd7jMVOAMlgwUhVkRg6pwYBqfDi8WD3ot/y2gAGZSN4zpGwkgt1Helnb5DGkWN/ksSPlKxzhg2egPyyQDnFBvzO0xOSjSR4wzoRM4nIHkR03qXMb15gSXe2F6ZlYxJzqZT3O23qCl9w0fMuHz1+EDu2f7xQih5DDibt0gSzGcKAfDJMeFPpiOgnMULa+HbhmfCd8kgmZOQvX7VG9zE282mcuRmWlVHnqxJ3z0jalJ40gmbo3nwrqyd8t+1UjGT4JSkkan5SqQBduA+RE5Ppipc3AfSLrvcgQoLDrHX3GT3oZLwuIDpglgMDyJ2YnEjuOlecW2n6RqxAO+cwDPnG9PvawY9qKrHAKVEtIUFsdZOB6YO1WiwGedRBA0gnPhIH7T7k1BWJ8OJhQYjIAPWcLNV6CCZbO2NthtGKRtnUhh8tQqspIKtAgx4sR65PtQXG/EVu0dKgXHH1MdgeoHc+dBXuPDKdE6kGmegMEsR5gYHnms7o1FtAxkiTmP3PpWrTVL7OcaDeYc6uXTLMf2+woNUJycDvXvC8MX6getMLdogEETg4/vrTtgUbF3FJDEag0bEdR0qtN6IuhdXkR2iD0/OoXPCoGJNdYGs2E8NzJ1fwxIBUAqGEHfDAx61O7zdxgqo76cA5kGDIoJLZABG9e/LJ6UrSfI1WEni1fyIOCf7jFOuA5OVshnnQwMELqDTB+oYxHtNZyzwpMx0r7N/gzw4+U6sJBOQdiPMHBpJRXCZyvsxXLLoC3gIGlQRG2CpBJ371TxnBoP8xHjcuIBPiyNxtE9/zivsnN/8OuEbU1tflM4KnTlDPdSf0ivmXxJypuHYIpW5bA3RlIMQJOdQIiIIqMoOEh45Qn4PhPEqlnOkAz1kdQZ8MYG3Sn122rWoUIZ8JAiQBE7ERnzj7Uv4blrs2ICp4mHfbELgEA9e9EvacgEiIOFTJCkgjOwIluvT2qErbNOmkkL+J8LiAxYknAny2TGMdTtRNjlDm8GNwSCs62AKkgQsfhMEY6RBg0IE4hS1wv8ALRSWBmBAMCdIyfICZPTEUWuI0iLdzxOdWvEycGAJjG+SdtqP4HG111CFbj2yAQCfmKASNpIDE5G0fpQv8P8AM8Np7MTjTJgdpZYX2Ap5/EXCtt2t2XRlnVc3DbEBlIgnsYoubOnxWxaDTAJS7PopaY9jU9zSwNzyIvh3grCPc1MLr27ZYpllwyxkgAwYO3viveN44XEItmFZjJVMu25Gpj4vOMZ8xLTimtcICRaDM4JKEDxKcNMfSAfeQI2pLztHZdXDXCyMMLMFIyUYdYJkR28jRvc7Zy+OBReviy2qVAMg2yZO0SwHfaMDNCXuKHyibaqASBsS0/ymcQB98UQ/K9TEiVkifCYBO+8TnalV8lWYAnSpgTvg7/fNaYRT4JSk0RPzZLMzCM9fuANh51WjEbMP79RV9jjLlvUEaNf1dzv7jrQx4iT4pkYxV0Z3SNxctQQPANMNtEiR02PUeXSegdsvkgRJIxGMEgk9dzjyqtLi6iCScGDI6Tkds9J70fZ4q0IlxrKwSBIB/CD5/UJ86zNCCq9b3AkyYOOmdv76ipmySJBMwQsncwYPToYoxuJuIG0SSYQDzJnHciOnauv8G4XRJN0/W38o/lHnH2mmiu3wUUeEjN3LiFdJb6ZJxuxOdqX8QxY+FYG8AfenHFfDra/DtRXA/CTNEkCDnPfpVvdglusb2Zt7UjNWj0rW8itI1sm4ktsCZ9P0pzwvIbNojSoLR+L29qp58uTbSCdiR0+29Yp+qWp8Un+TZp+kcMtp/Riuaquo6Tsf7z1qn/p7i0LseAsUn/UADB7YP5Gm3BfC12/e+XZBfaT0E96+tcq/w90cC3DsQdZ1NjriPfFbVOkqPPlD5ZPjHArkSN9vb/emfB2w34dJG/att/8AiR0BZX1DoI88CnHJv8O3Dg3YiAT69vtXXYeEfN+Xckus0hDHp+lfb/gflC2eHUr+MAn17+Rptw/JLaoF0iPSiuH4YIukbSceuapGLu2SlJVgsJ6UnvfDHDSZsoxO5bJj1O1ONPWhbjMxz4R7Sf2H5n0rpo6DZ88558Kfw7PoJFp84P0gQfEM6vIx2rL8Y/ywdLFusNEqsgDAH69thX2m3ZXMDffz9Z3rHfFnwtANyyoYbtbMCfNTv7H2rDPRd2v7GzT1Vx/k+bfw97iHHgdx1QzGJ8RjAnoSYyelEHhLFuRcZFcnNuwS3nBKsEWPU+ldf465cBQJsT4QToA/8SRqaOv50Fb4YHPiWAS2hTK9DI2jqD1ml4Xgp2NuU8xHhtLZDpbaPEwlJOCrOCNRJwAM9J3o1OcWVvsNtIk3hJ1MCsqCSTME+LyxjfNcta2nzDbuXHdl0r4QSJnU2++mV8tc+i7iuHKsNOtRBMkEbYaANoNFQi2K5NId8050OM1QDpUAypjTnbxL1BzJMwM0l/iESQvzCTmWMDAJAAXPfMjfYVDhbrpcVgqEAmZUFWXrII2iczVXNOCFpgynUlzxJvhfXrEke1XUVwSbfIxuc5u3LI1OyqpAC6QVJjUMRHuZoR/knUTq1Bo/XMY7dDFVcy4pb1xLdnVoVQqhurR2gRMRVdrhWADR8thkM5gdJwck+n2o7Ul4Apt/ZNgnTVcHWIGP169q4Mp2S2oH85MmpWVTUxRLjPI+kQoPXcTHqKdcFwA0+K3advxammPLVPibv06dDU5SUeR4qzr83XZ2DRAgx4dIWFAiDMR0rl4fQNTlV1HJC5joDMBRiR6GheX8vuatK6irED6TkQZU4zG2MTTCzYtoE+fqZbZ1OBEa8Y8PYaR/7U2PJDk1/IuFsJ8tr0hmHhEYWfxfYD7VqeH+C7D7PJYauxg9a+YP8QC/dGg9enb0r6Jf5+TaTTKnQAY7iRGN9xuSMbUsq4fBeFrK5M3z3l1uzd0K2r+/1rP8ZzLS2m34n7D9TnamPO+GurL3HEt9IHT26Aef717wvwtPDM+vRbJ8dw/9y55L/KPKpLTjeTQ9SVCDlnG3btwg5zEKNz2Eb1s2+HrdoBuIhT/IPSTPdqQ8t4hODRja1a8wwy20wBum4HQkA0HxfN2vSz5YyNTMTAgEkyekbUXoxk7JL1Moqkz6LyXm1lV02EVV9V384rTcHf141A+n+9fFXvq7IjA3BpCeEhDqAJY75wRucxitP8H85ZVnJUtOZlRG41EzMdz0qv7UQfyZ9Z4dBEVMpS/lnGBwCvbY7/n+9MGu1q05KqZnnF2RAzXMKjqipTVUyZA0PfugTNEMKEbhvFSzbGiRRp2EedeG2D50RpEedD8Q+hSygtAnSNz5CpVQ6yI+I5OF4iVwLoMgRBdep9QT/wCtZb4h4G0vEBWVwWEkqDmfy9/Kn/8A8uS5etIqMCHBJeMTKEYM/irRcbYW4CGAI8xNTeVSKq1yfNuL4LhEGLeP5iMjrJ0nrnMdppFzDgEZQNUagSJMAAREknAM9Bia1XNeTm3cJBOhcHJwGkCYBMTSRrTvhiSoyFIx2zsRidv+MneTT1gy/wDCEIYAENAk4jaTvk7Sfyqu1wBVSl1dds+IQwwd2CkzkDPnGa1HFcu03IKADSDAyoJJO3QY2/bdY9q2jHpbafmIWgBtgV6b7YG1PbXZ2H0JhyZraNf4Z/mJEGMFZiQ43UeYxnegbr6ouRDMdLdpP4oI2Oeu6mm9vjfk3ZtsFfII/C4/FqEQO3nBojghau3CbQFskQ1pj4QcSyahmCAQvQ+WDTdasRxrCFSk2wA5YsRlZj5YIOkxIGvaBGPU4nxnEstmwoLBiGczEwSFUROAAn51Rx3DEKJywdkYncsIO/oferPiZSL5VcqirbG5gqArD7g0FUpL+QP4ps1HGcRffSLMALKnMYMbgCSe2P2qluXXCBrgBTJUL5QQZ94OK84DiC6lgConEnfyxuf786Z3uKS4oZlbEAPGT02BgEif6mpSkxko9Ci7wdn5yhmCwJBTGTsTEzgCSPKj7nMXUqqI7AZ1SJmPCY294O9SZ7UklMkBtYaZz5joe/2pabZLGzpt6QoYblhqBMT5D8286eLvkVy25Gv8OCTcvnSGInU2pydlx03xXcV8UswVLVsololF1EqRjLec5/Khj8sOo6jwZH4JkZMZMH7j363w9qQCIQkMWMRIgT12wPWabgSeo5ZYIqqdICB4kZE6mEBm9z3yB71RYa2+pAgRjpBk95P7b7+uae3eG1KCmVmZiOxyD16/rUE5YjE3OrwZAOraBEwAO3lQ3pErYm4m0dWkQGUEiCxMyMmcbT26ZPXU/C3wrdvtcAAVNtTTpAmSq9TH71Z8LfCK3eKVROgDUx6kDOf098bV9R4qFKooAUAAAYgZplUlZW3dGd4e1/Dwlkk/KIDSNwZPhA2Ap/a5olwZIVonJH9mlvEcXbW+qggtcBWAeoyP3HvVHF8Ml1exH5Gn6wLXkbLxfmPWird6sfa5mbLabg1L0bE/09jWh4O6SAUOpTkd/wA6MdRoWcBrUSmaqtvNTzVvcsntI3UqgmMGjGNY3/EPjXs2NaGCCM0smFIt+JPhu26G6iqtxPHIESRnMfrTVLhuIrLHiUN9xNA8g5oeJ4JXb6ipB9Y399685XdKoNJ1KcjynJX2NRfJVZQu4jgmNxwSzKTkCASNMxPYkGg7XJ3TUp0nbaZE7ev9+lNeaamJ0tpkRPUQdxnsaQ3OIu24AuagZtFohgcldj6Qe5rPStl7dIC4Q63uF3YJr0AjA8ICg+LJGNvOkXPUCguyt8wzpmDgnBIAmcT+21T4K1qVWYjV8xxp7kgHft0J7TQ/Pr3y4B8UncTH/r0HUdgBSXctqKRwrZnbXBBZL5aYM/hGN9jqM+0GgLjupjcYIPXuBIq1uXn6gcHaN89zU34JlCMwEMoME5IyBPX8O/pW5pJ82ZrbXFGm5SwvfJNxdQLS7fiD2/EZI3BQzB7Gh7nLQruXW5cZmLkiAJJkgYJ+9d8PIy2+ICaWVk1KSfxQwI/8tJYf2KXNfvKf8u5iBu8dJjJ6TFY1+90zR/SrRqRYS46qSJHQbCJ2EAD0zPnVj8ICNKSGGY074wuNjv8AfvVVq4QV02vGYP4og5jy9/Ou5pcYMujTnPqVaGyP7270rFfILxYRh8sHxATqyRiAcbdZAHaqH4OCptMCfpYjJ3bPiAJwR06UdxnCKbmskBiQSdvF36TOev5UmvWmtuXH0ANp1bAnAA7EMfsDVE+hNr5OmWiT4TGphGuOxPft6bYp6gJt9wGMiJMHJPrkedZ/gkvOs3Je2BGoiAFO/jeOmdz0p1w99LY0lzB8iYmIA6GY+00NTBPD4C24faCVZhpwSMHy22JPt5UZb1b5KQCvXA+k4n+podbP1FLhJIIAOoZMTMjbB79O1V3L5B+tC2CVgRmcQcCTGKzt2WjDo3XwA837nQBIGczIn0qv/ETn7cNlQDrlQdQWDAzkx1qn4G4sWmfXu0ACehJjBxvIkdqWfG/DB7n4SJnSx2OYx1/2rUpJQSFUHudmU4fmhBDlxKtIgzBGR4hjPb963HDc5W8y3LbYceJez41fnXz2/wAOLikBtAzhl3MZmcnvPSlvCcc/DmYYBI0kGZkjyAaY6RgV0Mg4Z9rVA48QobhrT27qC2SwmPl9ACclT5bx61nfh743t316qQYIYfp0PpW65Lbj/Mfc/T79feqJZDKSUQviOM0uoALDOpgJKxEAgd53OMVBebSxVkdCP5hg+hkgzVN35hvG4EAhdMk75nEbe4pJx3xHbYn5hNpkJHdf/F+hU9PyINNLHBOKT5HV/mbCSBjuTSYXxxaut4ApMAd461mf+vNxn0MVRTggkgwcjPijtknPWnfC8XA6Cp77dFNlIYcHZSzbFq3hRsDXiuLeBtOPLvS3+NEkzJoO9zHO9GwbQ/iOKJMztP2iszze7cbWQ6qkq8noFIbMeh/SirnMulJOcc3W3bNuYM5O8Zx6x29e1Ix0D8Xx3yRgQzklR2TcA/6mMT5GKN53yhb/AA63S2kwWIA+qMMPLpFZu3xxdrhYydUSfUk//wAVpG5iEs8JMRLA+7A/0+1LCLiK52/ox9vho1YdSII1GCRI1NtuATjtNGc4QBFMSElMdVEZn3nPnTbmPKQ9wtb1TIkz4dxIHmftvWU5mzG4UyCSXbfrvjoPKq5kxsJE+WcyKqUAlCwc9yVB0/aSaMucBqz06elK+CtfLuQ235VsOF4LWgO9Z9edSuJXRhh2Mrlu5bmbjAYABJMyM6YONwN68hF4fWrprkxOdJOkHBOcAeW9VJxRKEkxp8OxiOkHoNO/22oG3d129Jy2YnoMdvMUzVGeT8FbiUBdmuz4pQZk5xuYnvRnLLYuWyp0lATBxIiejjwsOs4Odqr4O4oXSF1AEkkrBODOmcgHviap/wCrWkyEKXMYK5OcgnUf+K6X0dFPtlx5ZqYF2LgHdjIGOhnbbAjbzoi9ZUGSUM9A0x7x+nQ71eNOTbySpZcj9D2APpSy/ae5Py3CbbE5ieuxnBjHnS3u7KKP0EXbjFoB/DBG24yP9MTsPvXvD3QgIKlgMyGEznYdog7mpNbVEAcksPqIBZpMgmScj0J22qr5oHtgbzE9qVrFDucYUFLzJluK6liVEspEAjrBGxmK8+J+dG4E6H6gfxEzEE9O9W8OPGGKnScDTvpwBHf0zihuOshzp2lmyfaZ/p5VydYKtXkD4TmJDDOZO42OCPLrvXcS4aVEaWOIzB3jxe4/PrV/DcqTUPmM0DwwhAOASSZBA6dZzTj4b+DzxN4PP+UD4j1I3gY+qMGPWqRy8E5tJBH+HnwYXuLeu5tCSqnGozvA3UH7n0r6qw0yTt0rrbIigKAqqNIjYARArN85+KlBIBELMmfv61qtQRipzZPnfOxbRmYwo/P+tfFfin4xbi7gUHTbB+/mfLyqXxl8WHirgCk6FOADg5398UpPDgCSp0nHkYjsvf8AFg132yqXSHg54lgackCMDbYR/fn50w5f8XF2Ci3Ckxv9jETk4msq3DrcEywyxyV8uhAqywNNzUHMjIM5BGx9Zj1qbUaplM3ge885pdK67YV0P4tmSdtQ6f8AkDB/Kka/EFwf9zUxjo0CPP7GiXEXARcKbwZAj/QZBkRsPyq5uEtXoOEYjT2Q94/lPlt6UqntWQON8FVrn/y5dgrYm34iSW6SDsB+oAoTivmMjO1sBceJjEt1IneenlXcNwTW7hX5WplOkEyV1dDHarm4G7eV7nEOBCnQrMAAfJRhRTpxuxdrqgJeMi2sA+PLbfUo09p2M79aNt8f8w2lAIKaZnbyPpEZ86Da1bFpQb9sMpY+HUZmNoWPzqQ4y2saXJjM6dMnvuTNCdJYR0Y3K2PLnMXsnI2zk/pFZs8Xr4g3OhzRN3inut4VJLen7ACpcLyohiHUkRmP60kY0nZWU03aB+cqIDrmY2rbfDF0fw6zvWV+Qq+EA6TtO9NOA4kqseIR2MftWbVWFFmnRavcFcSQtt58Y1ooXZZCtgd984zQdljKyynLpEgHbYACAfT3otuLtPbuAKCiaTM7ZfucfVjp9qA4ezLgqAwEQeogCMnuJx5jzrQ+MmFdjBuLi2LioFUkIPx5zkktvHSBn1Fe27Ogq7KAQwJXQv8A+x75nT9+1GcILdt9WoM5AG/hAHQR9Rmc99u9Lb3M31tqdSRq26dBBjznbHep1fA6mroaXOYWkC4bUWPinwiZA8MY/s1E3peCGQjqCIO8b9M5g4k4NKnsz/3dS41CN9QErvg56xRd/mNj5YVxrJnxavpLExmen99qTbTG3NZRbeIS4QQdILEsrGSBG2RHpQ4KAs51aMMrYkSSO/cEbTUgVvTcW4uc9xqBwYIiMiemOkxUuK4BEQoGJ66RhZ3Ilj4QJ28z3o47E1J8Hv8A1BRp0pIOZZgGB/8ALz9KZcHyO7eU+BlViVUs0ZzjxQft5d6VcvtWrbh3uXFZSCugr4YgGQwztPStTzTmyXbtt0uSAoLOCehmc9eme3TanUFQr1HwHfD3+GfiBvXAEWfDamTOcscDHbNam7aCFVUabVtYAG1Zrk3xOzXbhF/WgUHxLpyY1aYkaRHWN/WkfPPjouTbtkAg4z3nPrtjzFX3RSwCKlN2aTjecHS6sYT+b9q+cc35n/EOyr4LSkq0z4h/yOtB834u8V+W11iNypMauvbO9BW+b40t9JIJBUTicSMxk460mWrRfbWGV8RylVjQD3JMbyTjtiOvSqTAWCY1HI6gYHf1pg/FoV8K6BM7DeNwTG9BC14gWZV36kmO0xH51yk+wuKXBJbIwynUVxBBwIjOM1G4VKpBIfIGkEA9QYXttt+lMbfDW7pkFgsliCIAHvjH50Pxly2HKo7MOpK42ON9gOkfegpWxW6wRXhypGiD4QYIOPCGMT2qnitcCHIkAkjAzPp2imFy1qt58BgEOzBc4jc9AOk0u5g9tF+pWkQQv3nO2cwOv2BjK2JmiK8arAJdJYLs0+MGek4IHYn3FMuYcE91BBVljxBBlm/mn8IYQT2IPkaV279sJqt21kdWlj9j4fyryw11l1XCQp77fajlu44DwqmAXeTNrCmB3zMeWP60Va4e3aktk9B/WihxE4tW2Y/zEY+21cnA51XDJ3iKrufZF10S4K4XzOgeniPkO1S5jzbSgRdh03z1JqHEkhcAAd4/3pZb1WjqPiB96FLkKVk7PMHu3J9KeLxKr9RiaQcNxYS5KjLdDUuOuNq2Owmpy0nqSXgpHVWnFo3lp1ZQLdpQWLljknOCFkgDaIzgUPZ+XZVdSnXsLRUkxGNunXPSg7vOWS2xFxmYMzeInKyMf6RHaN6FfjtZFwmFKyfUYg+8Gkpkm0v5Cjw0kqkDBc5wOsk+oxNXCyq5EG59RIkhcCIAEnoZP2G9IP486m1Qhk7iR17gzM/pFNuG4lQig3VwAWzImJ0jYRXSi0UhV4B+J4QMx13ySxBkyJ221GO23nXt+wtqE0XGMyWf6SJgABR1Od89qm1wfMHzXGkw0CMqDhZBkAmZ/s0RzOXIUEBZH+WCQQAcagBjGcx+VdnFhkn0g7hitlfmKg1sCqALgCWlo8ix++2aF507XAi2wxOohjtLHpJ6kmZNVfxLaTrZlcaiANhvKgyfER4oj8EZoO/xBGm4DABBZWkeJdmUEmVPboQekVyXgnJNyV9ATIZlpOvwnvHbtP8AQ03scO94i3atl9BMBdiMZY7dNh5Ur5rdZIDIWZhKtcmADOVGPuZiPevRzHiH0h77IsaiqeCEG58O/vT02rC6sdW3FtvlnSxVTqBBmZGogCNpj2oZeVuZUGSAHDAxgkkGc5xvSn/qzWGm0CpYSruQWK7RAwo8snrNeHjbty7LMoeBssK/aY794g0vttZH05JKiF65obSxJIMAzIE7gn++tF6C58QEjP0yQNkGR1iav4bgVJNy4iwOpMJO8kZ/9RM0wHE2haBQC4SSHbrMDTpGYOT06dK5zXRTjngXW7PzVkoxAxqAhR54wMdfKpOLds/XbUnrl2mImBjaetD8QlwAkObs4JZpVPKCT4geu3aaWjgxnUwM+uonyjvXKF94Fc9uKH/AqhabZZ2acvEKo3GMnfI9K8ZLzyMI23hEQRtHYGN57d6lxHFLw6BEM3YDXGJnQAB4VEnxHaT32zQN/iWZSUuEkNJg5IbI6ZyIHrS7byT4eRtxHI2uICAAYhpIk4j2PnHSs9d5NpnUwxNWc45lc0ruoHYwfU5xSw8xuMoUTAzt18+9U04zS5OTjeUecId0JwafcO+FQkNGwxv7Ug4Pl9wnAI65FH2uVXFM6oI7U85RXZyhJ9DjiuKVJF25kD6V/TGKzfE8wOqQZHarldCx1zM7mjbHAocwD5VPeo8ootK+GK7vOdS6Sv2oVbgO5IrTXrSaSFtrqg5jbzpPw/DIbgBIgjqfxddvP9arCSmmyck4OmB/wJ3kf8005xbCXAIB8K/eM1C7ZEgrmCRsYntmI/2qnizcLk3J1GKortE5Vmh1zlAji2ojGW/FBgkdh9ulA8rPiCHILad/cH7j9a6upF+wTUfyG1vhBDTkqVgxnTcKqynvGuQekHvhcii4lxtIUqQoj/UYz/Yrq6px8/guv+lg5gTebSAp06VMSVAEHTsFJk5G3SqrXElGgTgM0zuRO/fb866up2s/wG8Ai87cGWCsTnxCY9O1N7Dm4VuyQVkiYOx228vaurqbUiksEotvkHuc2fi2Zr51QBAwAN9oGK949NNtUB6MSe4kCO0SZ+1dXVOWJUjk7KuW8MlzWjKCQAZ+/YT+dPuD5HbXEEie5xgHqTXV1LNu6OXkF5lzdEC2zZW4BIl2JaD4jDCCMk96ZXOAtrYt3LS/LDsDEyR6NjoD0nNdXVLUW1KjRHKdmbHEBNF5VKszG2wUwCQFOqIjM5WI9NgXd4oAJdW2gaCQMkAgAzExuf8AmurqtNZQuk/ixZx6lrXzGgsznMEHuepnNGWVFlWWNXhJnbZS0R7/AJV1dRfj8kXyeX+EMJLSW0A4/m679KcJyZFwK6urHrtqjR6dtrIQnLVr34g5OLJ0hids7b/0r2urKpP3EjZH9rZiX4QnJacxt50PcdkODXtdXrxdujDIs4fnDBTIDTj/AHqvh3OoRiRFdXVdJLghJtpWePcPiM5kD9T+1Wjii3mOmrxEe5rq6mawTt2f/9k="/>
          <p:cNvSpPr>
            <a:spLocks noChangeAspect="1" noChangeArrowheads="1"/>
          </p:cNvSpPr>
          <p:nvPr/>
        </p:nvSpPr>
        <p:spPr bwMode="auto">
          <a:xfrm>
            <a:off x="1587501" y="-766763"/>
            <a:ext cx="1514475" cy="1571626"/>
          </a:xfrm>
          <a:prstGeom prst="rect">
            <a:avLst/>
          </a:prstGeom>
          <a:noFill/>
        </p:spPr>
        <p:txBody>
          <a:bodyPr vert="horz" wrap="square" lIns="91440" tIns="45720" rIns="91440" bIns="45720" numCol="1" anchor="t" anchorCtr="0" compatLnSpc="1">
            <a:prstTxWarp prst="textNoShape">
              <a:avLst/>
            </a:prstTxWarp>
          </a:bodyPr>
          <a:lstStyle/>
          <a:p>
            <a:endParaRPr lang="de-CH"/>
          </a:p>
        </p:txBody>
      </p:sp>
      <p:sp>
        <p:nvSpPr>
          <p:cNvPr id="4106" name="AutoShape 10" descr="data:image/jpeg;base64,/9j/4AAQSkZJRgABAQAAAQABAAD/2wCEAAkGBhQSERUUEhQVFRUWGBkVGBgYGBweGhwZHxoWGRcYHB0XGyYeGBwjHBoaHy8hIycpLCwsFx4xNTAqNSYrLCkBCQoKDgwOGg8PGiwlHyQsLCwsLCwsLCwsLCwsLCwsLCwsLCwsLCwsLCwsLCwsLCwsLCwsLCwsLCwsLCwsLCwpLP/AABEIAOUA3QMBIgACEQEDEQH/xAAcAAACAwEBAQEAAAAAAAAAAAAEBQIDBgABBwj/xAA9EAACAQMCBAQEBAQFBAIDAAABAhEAAyESMQQFQVEiYXGBBhMykUKhscEUUtHwByNi4fEVM3KSFsIXorL/xAAZAQADAQEBAAAAAAAAAAAAAAABAgMEAAX/xAAqEQACAgEEAQQBAwUAAAAAAAAAAQIRIQMSMUFRBBMiYXEUMoFCkaGx0f/aAAwDAQACEQMRAD8A+t8LIMHYijAKW8FdJMZpkKvNZMEXZ4TUS9etUYoJCyb6PVY16Xrliq7jZijVgbaRZrrzXVZNUm5O1HaByaLmPnUkeqktmrxbFc6DFtldy1NVJwxB3NFi3XE0NxSgfTU1WhuJ4gTVKcbBzT7WxboYfLFRe3PSopeBq1WpMoOBdd4aDIBqH8Zp3BpqzjvQHFAHH51SMr5Fargquc07UDd5z50FzFGt5GRWa43i4berKC6Bk03E84PT9aBs85BMGs5e5gT1/OvBxKgST7VTYca27zdF60j4/mwckTikXEccp6mgeI4vsaKgGwjjLojDEmgDfPc1Q92qzeqqVE27L7l7G5mhzePc/eo3L81TrrgUfoyzYCtNFsapberYxXlvJeJUXzVkYqNyBXoYGuDRACuK5qVdOaNiUeFe9Q0dqIiqmTNBMLidpqxHqvSasRa46nZ67VTcYxvU2qrTiuRzF9+0qzJzvSBuc/5jLGAd6s+KuN+WQRkkQPz3rL2LzM5OJOYrXpxxYjeDa2OZ42qbc6gdayzX2U71C/zEjbJ9KbYjjSpzwEwTFGnjViSaw9q6SZJA71K7xGCA/wCdc4HD7mnM1OB1rJceu+RjapXnMbyaUX7hJMk08Y0FuiD3qg1yRUGqRcHpHnNVJgzmqjRXygaLtcHbjJz60LCkKCKiLc0xa2gmYERGZn+lD/N0mQBXXYaoivAyY2NXHkvnUl40Hc0JxvMbYiWznePLzqU57eSkY2foS2ZNEVSqQasBrz2dDCyc6A1EWQDVkVwU0LHPNNQNsV5xDEUBe5iwOAD7/wC1PGLfArQyW5Xs0B84MMCD5Gat4RiMNvXONCqeaCXOK8FzFSFQZKVDMkM1WbeKst1OK7g6rRi/ivlzvkQYM79NqzB4J0Ext519N4/gg6kVmeZcq8DCSMHetUNTFCKODO8PxIbDZoHitSHtViPoJHaRQ/G8Sz1oACXLx7mqzdPevWWqiKYFHpvnvUf4g9c1F8b0Vw9xB9SiuOAGNehuwzR975Z2EUKOIUbEAzAk7nrHXy9/usp0col1lWb8BPnFSv8ALmbIEURw3O1JwNI2jr57V5xnOwokgkZkjP5DNJv7KV0Z/iFcFOxaD+cfcirLPCM7BRuTGaL4jihckLhRjHeMR0gUJb4xrVwXA3+XGFIHhIAiDGZyPegm1bR1JuizmfL9KRq0ziYJ9du+w9aV8HauCf8AK6ADwzgT01YySfOaM5/xlz/LZZ0uuJHinrv1/pSa5cvPEBoAgBZMZO8df6V5kvUObs2vR2NpH6be/O9RscXpOk5H517bcA5NXXeMtjoDNaH4oyLzYSrzS7gueWbt65ZttL2/qEEdYMTvnt3FA8/+LeE4W2fmvBYYVSQ59NOV9cV8h+Cfi6xb5h82+10ISYIY4JIgvBBZR13ntUW6ZdR3Kz7zf4XUN6qt8v09iKvHEqVDBgysJBBkEdCCNxXhviMf70ylKhZbeCpbYXYAe1WJB7VDX6VyKN5BpmZ0qZZp7VEt3Fd8+OlVNxyzmgk2M6LBUlqoXlbY1NWo0ciLigb/AA4bfNHtdFDcRxKKCSdvKf0oo4xHPuTIkspIzJG4yfypInCTNay/zbhr+FeScQZGZmMgQfKqW5bbG2PetkJYyI+TIX+EI3G9DX+FBUg9a1XG8AC8ydIRtIgwTucxGAJ96W8Mq61BMFtOD0nED7TR3pnUzNGzFvxNlHC7jOY7idwD57TV19QrR06Hp6HtVfPCou6kKkrIACD6sEnV7du1UcDxxvM0QAMZ7CASRsQST6e9ZV6pKTjzRZ6VqwkpSHj7I+YFyufCZ28QLN5knAHlWhuIUmASOx/+p/8AqaR80t67gzggCOo/mx06VT1OotmORdKD3C7guZrbuvOpgTBaSSehJExk5Haa0XA31uF4IJWRHckeH+/9JpDxdhlK/LlG3MwMEkL5yY609PD3EVEVjqgG4zHOo5OI2UeH2YzkV536twVdG1enUnZVetstvwiSepBOScevef2oPl9i4RAUzM6mgANn6QTnvvHoKacPcCqEzAPUEknpnv26ZoLi+MyVRGYE9DAiMjefz6RU5+rlJrb0Uj6aKvcF/wAQjK9tfGRLrJBz13/YCs4eLv3NnYAYhXgD8x+5psbbKdWkW2UzkN4lAkBSAeojsaXc05aC8pAnJEjc57H9azRlUm32a/b3Rpdf6P0GWLGB1qvmXF2LVt3JZ9CkkWxqOBmSPCvuRVNm2Lyi6AzKZgNMGCROnY+817xYkMjqNFwREQMjSy42kAH79q9x2+DwkkuT4D8Sc9PEcS1xyWBbAGwXYKPalFy8pbwLp8tRP61ov8QeV2+H4s27KaECqRkkmRJJLHzj2rN8PvWKV3k2xarB9t/wY5xdazdtXAdFvSbZI21TKjy6+We9fS0tBs9aF4K4otWyF0roSB2GkQPYY9qmOMWavFOsGSTVl9y0sZk1TbtIo8Mj3r3+OTyqjiOJBEyPamSfAraLbketAX17VdYg9cetVcYozJNUSp0LyJ+NvEGA0H3rrLXQQQxI6/2ao4jg2OzSN4NX3uPa2g1L5HyzVXVCoZpxhjJHv/tVfEMSrbes/pSBudap0iemM/pS7i+KcqSXgCW+0zI+9LsXQ24cmzb0NI3kzHbp3EH9aQrfdDBJIzG+2MSTJ9aXcBzUs8B2YGVAzgRqGr2B2/ar+K4lWnT4ip9BIzAncnA96GnJVYZJ3RPmfOIKagIMrnvuPy1euKU3uO0sARsVcYOpfETMdvequd8UdSrJDYYICJP+oH9AYn3oDgHf5gZiyrB8Rk5EnSZ2GmfOo6uqk3EtpabeSnjHa6wBWdO+DPSST07VTYuaHFtILSR2B38GdyD17+lQbiirYHiJbMxuSFjqI++aJXiLbIEKgOBMnvsGn0Mz36d/Kcnus2uFKkFtz5Jhvp6MfOY1ASRiO+9Ucw4Zo1AgJE9DuZ653x+dVWeFBDQpc/hJOZ1enUz75xtV3H3WZ1QfQsaz/MT9WexGxHY9zRn6lyW0ppaCXyJ8PLaWB1Ms7QSIHVSDI222HaqzxrSWaFJwSsEgHYnc+1RbjPlFrdtNTGTrJj0zMiJxPcVK3zMAywVSRDHQNJnJFwQA48xB9azcmlYB79wg5hg0mGEgL5dc+tDvy8MSESPMZHfE/pmr+Y8EzQ1hY6mI6fiBiWXbG4nxDY1VZ4slCJd9JEkauoz9RAGf1pqxaOvyTPB3QFW3qAAnKmD54wv26V4iso8QsNPVmM+ezfrQ+h7s6LTXOkZeN9yOvWKqcfLOlg2wI8Mfrn8zTbQKVZR+nOGshFW2ADCjp/e5n866/wAEpBkCD0NLOH5yHlgwOrxCD+HZf6+pND8bzxVHjcKO7GO/f0r2VF+TwnJHx3/F60q8eVQbW0nJOYJ6+RFZjlvKnHEKj2yYKll6wYP6Ga1XNLScTzS45cFBcmTGlgiyQJ3HhCx1k0V8bBhx82403ltM0LOJKE7GAAvXvWafDf2aY4SX0fU+A4waFRTq0qo3kbQM+20zXl0E7igrXMLCOPGviUAHVM7wSeu2/wDqrLfGvxmflKthmBLgzEHSM48vWtfuRgqMq05TZt7AG5hR57URf4VWE6gMek+dfI+G+J+YMMuQgjNyMj33pVzz434pSqLcUAAZVRPXEnpQev2U/TM+r8yvmymrGDGTEnEjyORE1anNlNom4SAhWR1yJHqD9pr4h/8ALuIEi42vrDAHxGM9+1Ep8d32xcYaT/L4T7xuPI1N+obGXp6PqHEc/uLqhLbWZAYhpIDQZGYOD95HSocx5unzEZtLJcGgQJ0/zagepJjH8tYDieYKtvwltbAAA5BiO57Z7bVG5zW9cUI5XSskOcH0MZJzissvUNclPao1XGc7tfJ1h1nUVI2IOSOvQd6GRhpYlwCFYFA0EfTG7CT/AErB2r4UNkksQJOPzq2zxwjxnVjfI8WM/bHqaWWvJuzvbo0XLuOa0zXNQKIIYYAAwB59s+fqap4nn2q21tRAE5O/XtHmcz03NUcqRGV0TAKAHVmS2AMDvmOw70oHMTIAXxAw07DODnfr+VRjrTzFDvTXITfum7oNvBGmIkmBMlyNiD086YcsdkksBJWDJmN8CQIB6zmhHQBZ+kuNQ0nMzqjG/XcHerrHBswydBIUnqfQ9AAJOYj70s9VyyU01XRZcc5ZXExOSDDHt3g9doobhbbElnIExB0amaImBIwY3OPei+JKyNADNlg2wAHUARqJ7kxt5GvRabUssArAYzJYkSCN9+u0RUd1LBuUbeSI4opbbZRkKD9RkmWxmckQABvjFKOJ4nUhVZUAwIMajIyQJPfHlmad8449hdKhRvgFRBUCQSQJiN9t6UcT8T3Ji3CwMkKFOD0JyOlNBXlI6eMMv4Pk3EXDr0uD/MVLN2GF277U94DkZVSTbEyZN0qBPXwagPvQHL+PY2Wd7jMVOAMlgwUhVkRg6pwYBqfDi8WD3ot/y2gAGZSN4zpGwkgt1Helnb5DGkWN/ksSPlKxzhg2egPyyQDnFBvzO0xOSjSR4wzoRM4nIHkR03qXMb15gSXe2F6ZlYxJzqZT3O23qCl9w0fMuHz1+EDu2f7xQih5DDibt0gSzGcKAfDJMeFPpiOgnMULa+HbhmfCd8kgmZOQvX7VG9zE282mcuRmWlVHnqxJ3z0jalJ40gmbo3nwrqyd8t+1UjGT4JSkkan5SqQBduA+RE5Ppipc3AfSLrvcgQoLDrHX3GT3oZLwuIDpglgMDyJ2YnEjuOlecW2n6RqxAO+cwDPnG9PvawY9qKrHAKVEtIUFsdZOB6YO1WiwGedRBA0gnPhIH7T7k1BWJ8OJhQYjIAPWcLNV6CCZbO2NthtGKRtnUhh8tQqspIKtAgx4sR65PtQXG/EVu0dKgXHH1MdgeoHc+dBXuPDKdE6kGmegMEsR5gYHnms7o1FtAxkiTmP3PpWrTVL7OcaDeYc6uXTLMf2+woNUJycDvXvC8MX6getMLdogEETg4/vrTtgUbF3FJDEag0bEdR0qtN6IuhdXkR2iD0/OoXPCoGJNdYGs2E8NzJ1fwxIBUAqGEHfDAx61O7zdxgqo76cA5kGDIoJLZABG9e/LJ6UrSfI1WEni1fyIOCf7jFOuA5OVshnnQwMELqDTB+oYxHtNZyzwpMx0r7N/gzw4+U6sJBOQdiPMHBpJRXCZyvsxXLLoC3gIGlQRG2CpBJ371TxnBoP8xHjcuIBPiyNxtE9/zivsnN/8OuEbU1tflM4KnTlDPdSf0ivmXxJypuHYIpW5bA3RlIMQJOdQIiIIqMoOEh45Qn4PhPEqlnOkAz1kdQZ8MYG3Sn122rWoUIZ8JAiQBE7ERnzj7Uv4blrs2ICp4mHfbELgEA9e9EvacgEiIOFTJCkgjOwIluvT2qErbNOmkkL+J8LiAxYknAny2TGMdTtRNjlDm8GNwSCs62AKkgQsfhMEY6RBg0IE4hS1wv8ALRSWBmBAMCdIyfICZPTEUWuI0iLdzxOdWvEycGAJjG+SdtqP4HG111CFbj2yAQCfmKASNpIDE5G0fpQv8P8AM8Np7MTjTJgdpZYX2Ap5/EXCtt2t2XRlnVc3DbEBlIgnsYoubOnxWxaDTAJS7PopaY9jU9zSwNzyIvh3grCPc1MLr27ZYpllwyxkgAwYO3viveN44XEItmFZjJVMu25Gpj4vOMZ8xLTimtcICRaDM4JKEDxKcNMfSAfeQI2pLztHZdXDXCyMMLMFIyUYdYJkR28jRvc7Zy+OBReviy2qVAMg2yZO0SwHfaMDNCXuKHyibaqASBsS0/ymcQB98UQ/K9TEiVkifCYBO+8TnalV8lWYAnSpgTvg7/fNaYRT4JSk0RPzZLMzCM9fuANh51WjEbMP79RV9jjLlvUEaNf1dzv7jrQx4iT4pkYxV0Z3SNxctQQPANMNtEiR02PUeXSegdsvkgRJIxGMEgk9dzjyqtLi6iCScGDI6Tkds9J70fZ4q0IlxrKwSBIB/CD5/UJ86zNCCq9b3AkyYOOmdv76ipmySJBMwQsncwYPToYoxuJuIG0SSYQDzJnHciOnauv8G4XRJN0/W38o/lHnH2mmiu3wUUeEjN3LiFdJb6ZJxuxOdqX8QxY+FYG8AfenHFfDra/DtRXA/CTNEkCDnPfpVvdglusb2Zt7UjNWj0rW8itI1sm4ktsCZ9P0pzwvIbNojSoLR+L29qp58uTbSCdiR0+29Yp+qWp8Un+TZp+kcMtp/Riuaquo6Tsf7z1qn/p7i0LseAsUn/UADB7YP5Gm3BfC12/e+XZBfaT0E96+tcq/w90cC3DsQdZ1NjriPfFbVOkqPPlD5ZPjHArkSN9vb/emfB2w34dJG/att/8AiR0BZX1DoI88CnHJv8O3Dg3YiAT69vtXXYeEfN+Xckus0hDHp+lfb/gflC2eHUr+MAn17+Rptw/JLaoF0iPSiuH4YIukbSceuapGLu2SlJVgsJ6UnvfDHDSZsoxO5bJj1O1ONPWhbjMxz4R7Sf2H5n0rpo6DZ88558Kfw7PoJFp84P0gQfEM6vIx2rL8Y/ywdLFusNEqsgDAH69thX2m3ZXMDffz9Z3rHfFnwtANyyoYbtbMCfNTv7H2rDPRd2v7GzT1Vx/k+bfw97iHHgdx1QzGJ8RjAnoSYyelEHhLFuRcZFcnNuwS3nBKsEWPU+ldf465cBQJsT4QToA/8SRqaOv50Fb4YHPiWAS2hTK9DI2jqD1ml4Xgp2NuU8xHhtLZDpbaPEwlJOCrOCNRJwAM9J3o1OcWVvsNtIk3hJ1MCsqCSTME+LyxjfNcta2nzDbuXHdl0r4QSJnU2++mV8tc+i7iuHKsNOtRBMkEbYaANoNFQi2K5NId8050OM1QDpUAypjTnbxL1BzJMwM0l/iESQvzCTmWMDAJAAXPfMjfYVDhbrpcVgqEAmZUFWXrII2iczVXNOCFpgynUlzxJvhfXrEke1XUVwSbfIxuc5u3LI1OyqpAC6QVJjUMRHuZoR/knUTq1Bo/XMY7dDFVcy4pb1xLdnVoVQqhurR2gRMRVdrhWADR8thkM5gdJwck+n2o7Ul4Apt/ZNgnTVcHWIGP169q4Mp2S2oH85MmpWVTUxRLjPI+kQoPXcTHqKdcFwA0+K3advxammPLVPibv06dDU5SUeR4qzr83XZ2DRAgx4dIWFAiDMR0rl4fQNTlV1HJC5joDMBRiR6GheX8vuatK6irED6TkQZU4zG2MTTCzYtoE+fqZbZ1OBEa8Y8PYaR/7U2PJDk1/IuFsJ8tr0hmHhEYWfxfYD7VqeH+C7D7PJYauxg9a+YP8QC/dGg9enb0r6Jf5+TaTTKnQAY7iRGN9xuSMbUsq4fBeFrK5M3z3l1uzd0K2r+/1rP8ZzLS2m34n7D9TnamPO+GurL3HEt9IHT26Aef717wvwtPDM+vRbJ8dw/9y55L/KPKpLTjeTQ9SVCDlnG3btwg5zEKNz2Eb1s2+HrdoBuIhT/IPSTPdqQ8t4hODRja1a8wwy20wBum4HQkA0HxfN2vSz5YyNTMTAgEkyekbUXoxk7JL1Moqkz6LyXm1lV02EVV9V384rTcHf141A+n+9fFXvq7IjA3BpCeEhDqAJY75wRucxitP8H85ZVnJUtOZlRG41EzMdz0qv7UQfyZ9Z4dBEVMpS/lnGBwCvbY7/n+9MGu1q05KqZnnF2RAzXMKjqipTVUyZA0PfugTNEMKEbhvFSzbGiRRp2EedeG2D50RpEedD8Q+hSygtAnSNz5CpVQ6yI+I5OF4iVwLoMgRBdep9QT/wCtZb4h4G0vEBWVwWEkqDmfy9/Kn/8A8uS5etIqMCHBJeMTKEYM/irRcbYW4CGAI8xNTeVSKq1yfNuL4LhEGLeP5iMjrJ0nrnMdppFzDgEZQNUagSJMAAREknAM9Bia1XNeTm3cJBOhcHJwGkCYBMTSRrTvhiSoyFIx2zsRidv+MneTT1gy/wDCEIYAENAk4jaTvk7Sfyqu1wBVSl1dds+IQwwd2CkzkDPnGa1HFcu03IKADSDAyoJJO3QY2/bdY9q2jHpbafmIWgBtgV6b7YG1PbXZ2H0JhyZraNf4Z/mJEGMFZiQ43UeYxnegbr6ouRDMdLdpP4oI2Oeu6mm9vjfk3ZtsFfII/C4/FqEQO3nBojghau3CbQFskQ1pj4QcSyahmCAQvQ+WDTdasRxrCFSk2wA5YsRlZj5YIOkxIGvaBGPU4nxnEstmwoLBiGczEwSFUROAAn51Rx3DEKJywdkYncsIO/oferPiZSL5VcqirbG5gqArD7g0FUpL+QP4ps1HGcRffSLMALKnMYMbgCSe2P2qluXXCBrgBTJUL5QQZ94OK84DiC6lgConEnfyxuf786Z3uKS4oZlbEAPGT02BgEif6mpSkxko9Ci7wdn5yhmCwJBTGTsTEzgCSPKj7nMXUqqI7AZ1SJmPCY294O9SZ7UklMkBtYaZz5joe/2pabZLGzpt6QoYblhqBMT5D8286eLvkVy25Gv8OCTcvnSGInU2pydlx03xXcV8UswVLVsololF1EqRjLec5/Khj8sOo6jwZH4JkZMZMH7j363w9qQCIQkMWMRIgT12wPWabgSeo5ZYIqqdICB4kZE6mEBm9z3yB71RYa2+pAgRjpBk95P7b7+uae3eG1KCmVmZiOxyD16/rUE5YjE3OrwZAOraBEwAO3lQ3pErYm4m0dWkQGUEiCxMyMmcbT26ZPXU/C3wrdvtcAAVNtTTpAmSq9TH71Z8LfCK3eKVROgDUx6kDOf098bV9R4qFKooAUAAAYgZplUlZW3dGd4e1/Dwlkk/KIDSNwZPhA2Ap/a5olwZIVonJH9mlvEcXbW+qggtcBWAeoyP3HvVHF8Ml1exH5Gn6wLXkbLxfmPWird6sfa5mbLabg1L0bE/09jWh4O6SAUOpTkd/wA6MdRoWcBrUSmaqtvNTzVvcsntI3UqgmMGjGNY3/EPjXs2NaGCCM0smFIt+JPhu26G6iqtxPHIESRnMfrTVLhuIrLHiUN9xNA8g5oeJ4JXb6ipB9Y399685XdKoNJ1KcjynJX2NRfJVZQu4jgmNxwSzKTkCASNMxPYkGg7XJ3TUp0nbaZE7ev9+lNeaamJ0tpkRPUQdxnsaQ3OIu24AuagZtFohgcldj6Qe5rPStl7dIC4Q63uF3YJr0AjA8ICg+LJGNvOkXPUCguyt8wzpmDgnBIAmcT+21T4K1qVWYjV8xxp7kgHft0J7TQ/Pr3y4B8UncTH/r0HUdgBSXctqKRwrZnbXBBZL5aYM/hGN9jqM+0GgLjupjcYIPXuBIq1uXn6gcHaN89zU34JlCMwEMoME5IyBPX8O/pW5pJ82ZrbXFGm5SwvfJNxdQLS7fiD2/EZI3BQzB7Gh7nLQruXW5cZmLkiAJJkgYJ+9d8PIy2+ICaWVk1KSfxQwI/8tJYf2KXNfvKf8u5iBu8dJjJ6TFY1+90zR/SrRqRYS46qSJHQbCJ2EAD0zPnVj8ICNKSGGY074wuNjv8AfvVVq4QV02vGYP4og5jy9/Ou5pcYMujTnPqVaGyP7270rFfILxYRh8sHxATqyRiAcbdZAHaqH4OCptMCfpYjJ3bPiAJwR06UdxnCKbmskBiQSdvF36TOev5UmvWmtuXH0ANp1bAnAA7EMfsDVE+hNr5OmWiT4TGphGuOxPft6bYp6gJt9wGMiJMHJPrkedZ/gkvOs3Je2BGoiAFO/jeOmdz0p1w99LY0lzB8iYmIA6GY+00NTBPD4C24faCVZhpwSMHy22JPt5UZb1b5KQCvXA+k4n+podbP1FLhJIIAOoZMTMjbB79O1V3L5B+tC2CVgRmcQcCTGKzt2WjDo3XwA837nQBIGczIn0qv/ETn7cNlQDrlQdQWDAzkx1qn4G4sWmfXu0ACehJjBxvIkdqWfG/DB7n4SJnSx2OYx1/2rUpJQSFUHudmU4fmhBDlxKtIgzBGR4hjPb963HDc5W8y3LbYceJez41fnXz2/wAOLikBtAzhl3MZmcnvPSlvCcc/DmYYBI0kGZkjyAaY6RgV0Mg4Z9rVA48QobhrT27qC2SwmPl9ACclT5bx61nfh743t316qQYIYfp0PpW65Lbj/Mfc/T79feqJZDKSUQviOM0uoALDOpgJKxEAgd53OMVBebSxVkdCP5hg+hkgzVN35hvG4EAhdMk75nEbe4pJx3xHbYn5hNpkJHdf/F+hU9PyINNLHBOKT5HV/mbCSBjuTSYXxxaut4ApMAd461mf+vNxn0MVRTggkgwcjPijtknPWnfC8XA6Cp77dFNlIYcHZSzbFq3hRsDXiuLeBtOPLvS3+NEkzJoO9zHO9GwbQ/iOKJMztP2iszze7cbWQ6qkq8noFIbMeh/SirnMulJOcc3W3bNuYM5O8Zx6x29e1Ix0D8Xx3yRgQzklR2TcA/6mMT5GKN53yhb/AA63S2kwWIA+qMMPLpFZu3xxdrhYydUSfUk//wAVpG5iEs8JMRLA+7A/0+1LCLiK52/ox9vho1YdSII1GCRI1NtuATjtNGc4QBFMSElMdVEZn3nPnTbmPKQ9wtb1TIkz4dxIHmftvWU5mzG4UyCSXbfrvjoPKq5kxsJE+WcyKqUAlCwc9yVB0/aSaMucBqz06elK+CtfLuQ235VsOF4LWgO9Z9edSuJXRhh2Mrlu5bmbjAYABJMyM6YONwN68hF4fWrprkxOdJOkHBOcAeW9VJxRKEkxp8OxiOkHoNO/22oG3d129Jy2YnoMdvMUzVGeT8FbiUBdmuz4pQZk5xuYnvRnLLYuWyp0lATBxIiejjwsOs4Odqr4O4oXSF1AEkkrBODOmcgHviap/wCrWkyEKXMYK5OcgnUf+K6X0dFPtlx5ZqYF2LgHdjIGOhnbbAjbzoi9ZUGSUM9A0x7x+nQ71eNOTbySpZcj9D2APpSy/ae5Py3CbbE5ieuxnBjHnS3u7KKP0EXbjFoB/DBG24yP9MTsPvXvD3QgIKlgMyGEznYdog7mpNbVEAcksPqIBZpMgmScj0J22qr5oHtgbzE9qVrFDucYUFLzJluK6liVEspEAjrBGxmK8+J+dG4E6H6gfxEzEE9O9W8OPGGKnScDTvpwBHf0zihuOshzp2lmyfaZ/p5VydYKtXkD4TmJDDOZO42OCPLrvXcS4aVEaWOIzB3jxe4/PrV/DcqTUPmM0DwwhAOASSZBA6dZzTj4b+DzxN4PP+UD4j1I3gY+qMGPWqRy8E5tJBH+HnwYXuLeu5tCSqnGozvA3UH7n0r6qw0yTt0rrbIigKAqqNIjYARArN85+KlBIBELMmfv61qtQRipzZPnfOxbRmYwo/P+tfFfin4xbi7gUHTbB+/mfLyqXxl8WHirgCk6FOADg5398UpPDgCSp0nHkYjsvf8AFg132yqXSHg54lgackCMDbYR/fn50w5f8XF2Ci3Ckxv9jETk4msq3DrcEywyxyV8uhAqywNNzUHMjIM5BGx9Zj1qbUaplM3ge885pdK67YV0P4tmSdtQ6f8AkDB/Kka/EFwf9zUxjo0CPP7GiXEXARcKbwZAj/QZBkRsPyq5uEtXoOEYjT2Q94/lPlt6UqntWQON8FVrn/y5dgrYm34iSW6SDsB+oAoTivmMjO1sBceJjEt1IneenlXcNwTW7hX5WplOkEyV1dDHarm4G7eV7nEOBCnQrMAAfJRhRTpxuxdrqgJeMi2sA+PLbfUo09p2M79aNt8f8w2lAIKaZnbyPpEZ86Da1bFpQb9sMpY+HUZmNoWPzqQ4y2saXJjM6dMnvuTNCdJYR0Y3K2PLnMXsnI2zk/pFZs8Xr4g3OhzRN3inut4VJLen7ACpcLyohiHUkRmP60kY0nZWU03aB+cqIDrmY2rbfDF0fw6zvWV+Qq+EA6TtO9NOA4kqseIR2MftWbVWFFmnRavcFcSQtt58Y1ooXZZCtgd984zQdljKyynLpEgHbYACAfT3otuLtPbuAKCiaTM7ZfucfVjp9qA4ezLgqAwEQeogCMnuJx5jzrQ+MmFdjBuLi2LioFUkIPx5zkktvHSBn1Fe27Ogq7KAQwJXQv8A+x75nT9+1GcILdt9WoM5AG/hAHQR9Rmc99u9Lb3M31tqdSRq26dBBjznbHep1fA6mroaXOYWkC4bUWPinwiZA8MY/s1E3peCGQjqCIO8b9M5g4k4NKnsz/3dS41CN9QErvg56xRd/mNj5YVxrJnxavpLExmen99qTbTG3NZRbeIS4QQdILEsrGSBG2RHpQ4KAs51aMMrYkSSO/cEbTUgVvTcW4uc9xqBwYIiMiemOkxUuK4BEQoGJ66RhZ3Ilj4QJ28z3o47E1J8Hv8A1BRp0pIOZZgGB/8ALz9KZcHyO7eU+BlViVUs0ZzjxQft5d6VcvtWrbh3uXFZSCugr4YgGQwztPStTzTmyXbtt0uSAoLOCehmc9eme3TanUFQr1HwHfD3+GfiBvXAEWfDamTOcscDHbNam7aCFVUabVtYAG1Zrk3xOzXbhF/WgUHxLpyY1aYkaRHWN/WkfPPjouTbtkAg4z3nPrtjzFX3RSwCKlN2aTjecHS6sYT+b9q+cc35n/EOyr4LSkq0z4h/yOtB834u8V+W11iNypMauvbO9BW+b40t9JIJBUTicSMxk460mWrRfbWGV8RylVjQD3JMbyTjtiOvSqTAWCY1HI6gYHf1pg/FoV8K6BM7DeNwTG9BC14gWZV36kmO0xH51yk+wuKXBJbIwynUVxBBwIjOM1G4VKpBIfIGkEA9QYXttt+lMbfDW7pkFgsliCIAHvjH50Pxly2HKo7MOpK42ON9gOkfegpWxW6wRXhypGiD4QYIOPCGMT2qnitcCHIkAkjAzPp2imFy1qt58BgEOzBc4jc9AOk0u5g9tF+pWkQQv3nO2cwOv2BjK2JmiK8arAJdJYLs0+MGek4IHYn3FMuYcE91BBVljxBBlm/mn8IYQT2IPkaV279sJqt21kdWlj9j4fyryw11l1XCQp77fajlu44DwqmAXeTNrCmB3zMeWP60Va4e3aktk9B/WihxE4tW2Y/zEY+21cnA51XDJ3iKrufZF10S4K4XzOgeniPkO1S5jzbSgRdh03z1JqHEkhcAAd4/3pZb1WjqPiB96FLkKVk7PMHu3J9KeLxKr9RiaQcNxYS5KjLdDUuOuNq2Owmpy0nqSXgpHVWnFo3lp1ZQLdpQWLljknOCFkgDaIzgUPZ+XZVdSnXsLRUkxGNunXPSg7vOWS2xFxmYMzeInKyMf6RHaN6FfjtZFwmFKyfUYg+8Gkpkm0v5Cjw0kqkDBc5wOsk+oxNXCyq5EG59RIkhcCIAEnoZP2G9IP486m1Qhk7iR17gzM/pFNuG4lQig3VwAWzImJ0jYRXSi0UhV4B+J4QMx13ySxBkyJ221GO23nXt+wtqE0XGMyWf6SJgABR1Od89qm1wfMHzXGkw0CMqDhZBkAmZ/s0RzOXIUEBZH+WCQQAcagBjGcx+VdnFhkn0g7hitlfmKg1sCqALgCWlo8ix++2aF507XAi2wxOohjtLHpJ6kmZNVfxLaTrZlcaiANhvKgyfER4oj8EZoO/xBGm4DABBZWkeJdmUEmVPboQekVyXgnJNyV9ATIZlpOvwnvHbtP8AQ03scO94i3atl9BMBdiMZY7dNh5Ur5rdZIDIWZhKtcmADOVGPuZiPevRzHiH0h77IsaiqeCEG58O/vT02rC6sdW3FtvlnSxVTqBBmZGogCNpj2oZeVuZUGSAHDAxgkkGc5xvSn/qzWGm0CpYSruQWK7RAwo8snrNeHjbty7LMoeBssK/aY794g0vttZH05JKiF65obSxJIMAzIE7gn++tF6C58QEjP0yQNkGR1iav4bgVJNy4iwOpMJO8kZ/9RM0wHE2haBQC4SSHbrMDTpGYOT06dK5zXRTjngXW7PzVkoxAxqAhR54wMdfKpOLds/XbUnrl2mImBjaetD8QlwAkObs4JZpVPKCT4geu3aaWjgxnUwM+uonyjvXKF94Fc9uKH/AqhabZZ2acvEKo3GMnfI9K8ZLzyMI23hEQRtHYGN57d6lxHFLw6BEM3YDXGJnQAB4VEnxHaT32zQN/iWZSUuEkNJg5IbI6ZyIHrS7byT4eRtxHI2uICAAYhpIk4j2PnHSs9d5NpnUwxNWc45lc0ruoHYwfU5xSw8xuMoUTAzt18+9U04zS5OTjeUecId0JwafcO+FQkNGwxv7Ug4Pl9wnAI65FH2uVXFM6oI7U85RXZyhJ9DjiuKVJF25kD6V/TGKzfE8wOqQZHarldCx1zM7mjbHAocwD5VPeo8ootK+GK7vOdS6Sv2oVbgO5IrTXrSaSFtrqg5jbzpPw/DIbgBIgjqfxddvP9arCSmmyck4OmB/wJ3kf8005xbCXAIB8K/eM1C7ZEgrmCRsYntmI/2qnizcLk3J1GKortE5Vmh1zlAji2ojGW/FBgkdh9ulA8rPiCHILad/cH7j9a6upF+wTUfyG1vhBDTkqVgxnTcKqynvGuQekHvhcii4lxtIUqQoj/UYz/Yrq6px8/guv+lg5gTebSAp06VMSVAEHTsFJk5G3SqrXElGgTgM0zuRO/fb866up2s/wG8Ai87cGWCsTnxCY9O1N7Dm4VuyQVkiYOx228vaurqbUiksEotvkHuc2fi2Zr51QBAwAN9oGK949NNtUB6MSe4kCO0SZ+1dXVOWJUjk7KuW8MlzWjKCQAZ+/YT+dPuD5HbXEEie5xgHqTXV1LNu6OXkF5lzdEC2zZW4BIl2JaD4jDCCMk96ZXOAtrYt3LS/LDsDEyR6NjoD0nNdXVLUW1KjRHKdmbHEBNF5VKszG2wUwCQFOqIjM5WI9NgXd4oAJdW2gaCQMkAgAzExuf8AmurqtNZQuk/ixZx6lrXzGgsznMEHuepnNGWVFlWWNXhJnbZS0R7/AJV1dRfj8kXyeX+EMJLSW0A4/m679KcJyZFwK6urHrtqjR6dtrIQnLVr34g5OLJ0hids7b/0r2urKpP3EjZH9rZiX4QnJacxt50PcdkODXtdXrxdujDIs4fnDBTIDTj/AHqvh3OoRiRFdXVdJLghJtpWePcPiM5kD9T+1Wjii3mOmrxEe5rq6mawTt2f/9k="/>
          <p:cNvSpPr>
            <a:spLocks noChangeAspect="1" noChangeArrowheads="1"/>
          </p:cNvSpPr>
          <p:nvPr/>
        </p:nvSpPr>
        <p:spPr bwMode="auto">
          <a:xfrm>
            <a:off x="1587501" y="-766763"/>
            <a:ext cx="1514475" cy="1571626"/>
          </a:xfrm>
          <a:prstGeom prst="rect">
            <a:avLst/>
          </a:prstGeom>
          <a:noFill/>
        </p:spPr>
        <p:txBody>
          <a:bodyPr vert="horz" wrap="square" lIns="91440" tIns="45720" rIns="91440" bIns="45720" numCol="1" anchor="t" anchorCtr="0" compatLnSpc="1">
            <a:prstTxWarp prst="textNoShape">
              <a:avLst/>
            </a:prstTxWarp>
          </a:bodyPr>
          <a:lstStyle/>
          <a:p>
            <a:endParaRPr lang="de-CH"/>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875C73E4-45B9-1F43-F846-AA2B7C787347}"/>
              </a:ext>
            </a:extLst>
          </p:cNvPr>
          <p:cNvSpPr txBox="1"/>
          <p:nvPr/>
        </p:nvSpPr>
        <p:spPr>
          <a:xfrm>
            <a:off x="2654969" y="265145"/>
            <a:ext cx="9537031" cy="5724644"/>
          </a:xfrm>
          <a:prstGeom prst="rect">
            <a:avLst/>
          </a:prstGeom>
          <a:noFill/>
        </p:spPr>
        <p:txBody>
          <a:bodyPr wrap="square" rtlCol="0">
            <a:spAutoFit/>
          </a:bodyPr>
          <a:lstStyle/>
          <a:p>
            <a:r>
              <a:rPr lang="de-CH" sz="3200" b="1" dirty="0"/>
              <a:t>Jagd ist kein Hobby – sondern ein gesetzlicher Auftrag!</a:t>
            </a:r>
          </a:p>
          <a:p>
            <a:endParaRPr lang="de-CH" dirty="0"/>
          </a:p>
          <a:p>
            <a:r>
              <a:rPr lang="de-CH" sz="2000" dirty="0"/>
              <a:t>Rechtliche Grundlagen:</a:t>
            </a:r>
          </a:p>
          <a:p>
            <a:pPr algn="l"/>
            <a:r>
              <a:rPr lang="de-CH" sz="1200" b="0" i="0" dirty="0">
                <a:effectLst/>
                <a:latin typeface="Arial" panose="020B0604020202020204" pitchFamily="34" charset="0"/>
              </a:rPr>
              <a:t>§ 17 AJSV Verwendung von Jagdhunden</a:t>
            </a:r>
          </a:p>
          <a:p>
            <a:pPr algn="l"/>
            <a:endParaRPr lang="de-CH" sz="1200" b="0" i="0" dirty="0">
              <a:effectLst/>
              <a:latin typeface="Arial" panose="020B0604020202020204" pitchFamily="34" charset="0"/>
            </a:endParaRPr>
          </a:p>
          <a:p>
            <a:pPr algn="l"/>
            <a:r>
              <a:rPr lang="de-CH" sz="1400" b="0" i="0" dirty="0">
                <a:effectLst/>
                <a:latin typeface="Arial" panose="020B0604020202020204" pitchFamily="34" charset="0"/>
              </a:rPr>
              <a:t>Auf der Jagd sind zum Aufstöbern, </a:t>
            </a:r>
            <a:r>
              <a:rPr lang="de-CH" sz="1400" b="0" i="0" u="sng" dirty="0">
                <a:solidFill>
                  <a:srgbClr val="FF0000"/>
                </a:solidFill>
                <a:effectLst/>
                <a:latin typeface="Arial" panose="020B0604020202020204" pitchFamily="34" charset="0"/>
              </a:rPr>
              <a:t>zur Baujagd</a:t>
            </a:r>
            <a:r>
              <a:rPr lang="de-CH" sz="1400" b="0" i="0" dirty="0">
                <a:effectLst/>
                <a:latin typeface="Arial" panose="020B0604020202020204" pitchFamily="34" charset="0"/>
              </a:rPr>
              <a:t>, zum Vorstehen, zur Nachsuche und zum Apportieren </a:t>
            </a:r>
            <a:r>
              <a:rPr lang="de-CH" sz="1400" b="1" i="0" dirty="0">
                <a:effectLst/>
                <a:latin typeface="Arial" panose="020B0604020202020204" pitchFamily="34" charset="0"/>
              </a:rPr>
              <a:t>nur geeignete Jagdhunde </a:t>
            </a:r>
            <a:r>
              <a:rPr lang="de-CH" sz="1400" b="0" i="0" dirty="0">
                <a:effectLst/>
                <a:latin typeface="Arial" panose="020B0604020202020204" pitchFamily="34" charset="0"/>
              </a:rPr>
              <a:t>zu verwenden.</a:t>
            </a:r>
          </a:p>
          <a:p>
            <a:pPr algn="l"/>
            <a:endParaRPr lang="de-CH" sz="1400" b="0" i="0" dirty="0">
              <a:effectLst/>
              <a:latin typeface="Arial" panose="020B0604020202020204" pitchFamily="34" charset="0"/>
            </a:endParaRPr>
          </a:p>
          <a:p>
            <a:pPr algn="l"/>
            <a:r>
              <a:rPr lang="de-CH" sz="1400" b="0" i="0" dirty="0">
                <a:effectLst/>
                <a:latin typeface="Arial" panose="020B0604020202020204" pitchFamily="34" charset="0"/>
              </a:rPr>
              <a:t>Als Stöberhunde sind ausser Deutschen Wachtelhunden, Spaniels, Laufhunden/ Bracken nur Jagdhunde mit einer </a:t>
            </a:r>
            <a:r>
              <a:rPr lang="de-CH" sz="1400" b="0" i="0" dirty="0" err="1">
                <a:effectLst/>
                <a:latin typeface="Arial" panose="020B0604020202020204" pitchFamily="34" charset="0"/>
              </a:rPr>
              <a:t>Risthöhe</a:t>
            </a:r>
            <a:r>
              <a:rPr lang="de-CH" sz="1400" b="0" i="0" dirty="0">
                <a:effectLst/>
                <a:latin typeface="Arial" panose="020B0604020202020204" pitchFamily="34" charset="0"/>
              </a:rPr>
              <a:t> bis 42 cm zugelassen. Diese Einschränkung gilt nicht für die Wasserjagd.</a:t>
            </a:r>
          </a:p>
          <a:p>
            <a:pPr algn="l"/>
            <a:endParaRPr lang="de-CH" sz="1400" b="0" i="0" dirty="0">
              <a:effectLst/>
              <a:latin typeface="Arial" panose="020B0604020202020204" pitchFamily="34" charset="0"/>
            </a:endParaRPr>
          </a:p>
          <a:p>
            <a:pPr algn="l"/>
            <a:r>
              <a:rPr lang="de-CH" sz="1400" b="0" i="0" dirty="0">
                <a:effectLst/>
                <a:latin typeface="Arial" panose="020B0604020202020204" pitchFamily="34" charset="0"/>
              </a:rPr>
              <a:t>Die Verwendung von spur-, fährten- und sichtlauten Stöberhunden ist vom 1. Oktober bis 31. Dezember erlaubt. Für die Wasserjagd und die </a:t>
            </a:r>
            <a:r>
              <a:rPr lang="de-CH" sz="1400" b="0" i="0" dirty="0" err="1">
                <a:effectLst/>
                <a:latin typeface="Arial" panose="020B0604020202020204" pitchFamily="34" charset="0"/>
              </a:rPr>
              <a:t>Verlorensuche</a:t>
            </a:r>
            <a:r>
              <a:rPr lang="de-CH" sz="1400" b="0" i="0" dirty="0">
                <a:effectLst/>
                <a:latin typeface="Arial" panose="020B0604020202020204" pitchFamily="34" charset="0"/>
              </a:rPr>
              <a:t> müssen </a:t>
            </a:r>
            <a:r>
              <a:rPr lang="de-CH" sz="1400" b="1" i="0" dirty="0">
                <a:effectLst/>
                <a:latin typeface="Arial" panose="020B0604020202020204" pitchFamily="34" charset="0"/>
              </a:rPr>
              <a:t>geprüfte Apportierhunde </a:t>
            </a:r>
            <a:r>
              <a:rPr lang="de-CH" sz="1400" b="0" i="0" dirty="0">
                <a:effectLst/>
                <a:latin typeface="Arial" panose="020B0604020202020204" pitchFamily="34" charset="0"/>
              </a:rPr>
              <a:t>eingesetzt werden.</a:t>
            </a:r>
          </a:p>
          <a:p>
            <a:pPr algn="l"/>
            <a:endParaRPr lang="de-CH" sz="1400" b="0" i="0" dirty="0">
              <a:effectLst/>
              <a:latin typeface="Arial" panose="020B0604020202020204" pitchFamily="34" charset="0"/>
            </a:endParaRPr>
          </a:p>
          <a:p>
            <a:pPr algn="l"/>
            <a:r>
              <a:rPr lang="de-CH" sz="1400" b="1" i="0" dirty="0">
                <a:solidFill>
                  <a:srgbClr val="FF0000"/>
                </a:solidFill>
                <a:effectLst/>
                <a:latin typeface="Arial" panose="020B0604020202020204" pitchFamily="34" charset="0"/>
              </a:rPr>
              <a:t>Die Baujagd ist nur mit einem am Kunstbau geprüften Bodenhund zulässig.</a:t>
            </a:r>
          </a:p>
          <a:p>
            <a:pPr algn="l"/>
            <a:endParaRPr lang="de-CH" sz="1400" b="1" i="0" dirty="0">
              <a:solidFill>
                <a:srgbClr val="FF0000"/>
              </a:solidFill>
              <a:effectLst/>
              <a:latin typeface="Arial" panose="020B0604020202020204" pitchFamily="34" charset="0"/>
            </a:endParaRPr>
          </a:p>
          <a:p>
            <a:pPr algn="l"/>
            <a:r>
              <a:rPr lang="de-CH" sz="1400" b="1" i="0" dirty="0">
                <a:effectLst/>
                <a:latin typeface="Arial" panose="020B0604020202020204" pitchFamily="34" charset="0"/>
              </a:rPr>
              <a:t>Für jedes beschossene oder verunfallte Wildtier, das nicht auf Sichtdistanz verendet ist, muss eine </a:t>
            </a:r>
            <a:r>
              <a:rPr lang="de-CH" sz="1400" b="1" i="0" u="sng" dirty="0">
                <a:effectLst/>
                <a:latin typeface="Arial" panose="020B0604020202020204" pitchFamily="34" charset="0"/>
              </a:rPr>
              <a:t>fachgerechte Nachsuche </a:t>
            </a:r>
            <a:r>
              <a:rPr lang="de-CH" sz="1400" b="1" i="0" dirty="0">
                <a:effectLst/>
                <a:latin typeface="Arial" panose="020B0604020202020204" pitchFamily="34" charset="0"/>
              </a:rPr>
              <a:t>mit einem </a:t>
            </a:r>
            <a:r>
              <a:rPr lang="de-CH" sz="1400" b="1" i="0" u="sng" dirty="0">
                <a:effectLst/>
                <a:latin typeface="Arial" panose="020B0604020202020204" pitchFamily="34" charset="0"/>
              </a:rPr>
              <a:t>geprüften </a:t>
            </a:r>
            <a:r>
              <a:rPr lang="de-CH" sz="1400" b="1" i="0" u="sng" dirty="0" err="1">
                <a:effectLst/>
                <a:latin typeface="Arial" panose="020B0604020202020204" pitchFamily="34" charset="0"/>
              </a:rPr>
              <a:t>Nachsuchehund</a:t>
            </a:r>
            <a:r>
              <a:rPr lang="de-CH" sz="1400" b="1" i="0" u="sng" dirty="0">
                <a:effectLst/>
                <a:latin typeface="Arial" panose="020B0604020202020204" pitchFamily="34" charset="0"/>
              </a:rPr>
              <a:t> </a:t>
            </a:r>
            <a:r>
              <a:rPr lang="de-CH" sz="1400" b="1" i="0" dirty="0">
                <a:effectLst/>
                <a:latin typeface="Arial" panose="020B0604020202020204" pitchFamily="34" charset="0"/>
              </a:rPr>
              <a:t>durchgeführt werden.</a:t>
            </a:r>
          </a:p>
          <a:p>
            <a:pPr algn="l"/>
            <a:endParaRPr lang="de-CH" sz="1400" b="0" i="0" dirty="0">
              <a:effectLst/>
              <a:latin typeface="Arial" panose="020B0604020202020204" pitchFamily="34" charset="0"/>
            </a:endParaRPr>
          </a:p>
          <a:p>
            <a:pPr algn="l"/>
            <a:r>
              <a:rPr lang="de-CH" sz="1400" b="0" i="0" dirty="0">
                <a:effectLst/>
                <a:latin typeface="Arial" panose="020B0604020202020204" pitchFamily="34" charset="0"/>
              </a:rPr>
              <a:t>Wird die Nachsuche über die Reviergrenze nicht zwischen den Nachbarrevieren geregelt, dürfen Nachsuchen unter zeitnaher Information des Nachbarreviers uneingeschränkt über Reviergrenzen hinaus erfolgen.</a:t>
            </a:r>
          </a:p>
          <a:p>
            <a:pPr algn="l"/>
            <a:endParaRPr lang="de-CH" sz="1400" b="0" i="0" dirty="0">
              <a:effectLst/>
              <a:latin typeface="Arial" panose="020B0604020202020204" pitchFamily="34" charset="0"/>
            </a:endParaRPr>
          </a:p>
          <a:p>
            <a:pPr algn="l"/>
            <a:r>
              <a:rPr lang="de-CH" sz="1400" b="0" i="0" dirty="0">
                <a:effectLst/>
                <a:latin typeface="Arial" panose="020B0604020202020204" pitchFamily="34" charset="0"/>
              </a:rPr>
              <a:t>Anerkannt sind Prüfungen und Nachweise gemäss schweizerischem Standard oder gemäss Reglementen mit vergleichbaren Anforderungen.</a:t>
            </a:r>
          </a:p>
          <a:p>
            <a:pPr algn="l" fontAlgn="ctr"/>
            <a:endParaRPr lang="de-CH" sz="600" b="1" i="0" dirty="0">
              <a:solidFill>
                <a:srgbClr val="454545"/>
              </a:solidFill>
              <a:effectLst/>
              <a:latin typeface="Font-Regular"/>
            </a:endParaRPr>
          </a:p>
        </p:txBody>
      </p:sp>
    </p:spTree>
    <p:extLst>
      <p:ext uri="{BB962C8B-B14F-4D97-AF65-F5344CB8AC3E}">
        <p14:creationId xmlns:p14="http://schemas.microsoft.com/office/powerpoint/2010/main" val="22495247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EDACAC-AB05-4974-9036-7630258A1CDB}"/>
              </a:ext>
            </a:extLst>
          </p:cNvPr>
          <p:cNvSpPr>
            <a:spLocks noGrp="1"/>
          </p:cNvSpPr>
          <p:nvPr>
            <p:ph type="title"/>
          </p:nvPr>
        </p:nvSpPr>
        <p:spPr>
          <a:xfrm>
            <a:off x="3125156" y="253528"/>
            <a:ext cx="5072360" cy="763928"/>
          </a:xfrm>
        </p:spPr>
        <p:txBody>
          <a:bodyPr anchor="b">
            <a:normAutofit/>
          </a:bodyPr>
          <a:lstStyle/>
          <a:p>
            <a:pPr algn="l"/>
            <a:r>
              <a:rPr lang="de-CH" sz="4400" b="1" dirty="0"/>
              <a:t>Bauarbeit, Sprengen</a:t>
            </a:r>
            <a:endParaRPr lang="de-CH" sz="4400" b="1" dirty="0">
              <a:solidFill>
                <a:srgbClr val="1F2D29"/>
              </a:solidFill>
            </a:endParaRPr>
          </a:p>
        </p:txBody>
      </p:sp>
      <p:sp>
        <p:nvSpPr>
          <p:cNvPr id="3" name="Inhaltsplatzhalter 2">
            <a:extLst>
              <a:ext uri="{FF2B5EF4-FFF2-40B4-BE49-F238E27FC236}">
                <a16:creationId xmlns:a16="http://schemas.microsoft.com/office/drawing/2014/main" id="{92E9C687-B31E-4F31-AB79-579DF5B1A8AD}"/>
              </a:ext>
            </a:extLst>
          </p:cNvPr>
          <p:cNvSpPr>
            <a:spLocks noGrp="1"/>
          </p:cNvSpPr>
          <p:nvPr>
            <p:ph idx="1"/>
          </p:nvPr>
        </p:nvSpPr>
        <p:spPr>
          <a:xfrm>
            <a:off x="2302933" y="1932972"/>
            <a:ext cx="7621606" cy="4438890"/>
          </a:xfrm>
        </p:spPr>
        <p:txBody>
          <a:bodyPr anchor="t">
            <a:normAutofit/>
          </a:bodyPr>
          <a:lstStyle/>
          <a:p>
            <a:r>
              <a:rPr lang="de-CH" sz="2400" dirty="0"/>
              <a:t>selbständiges </a:t>
            </a:r>
            <a:r>
              <a:rPr lang="de-CH" sz="2400" b="1" dirty="0"/>
              <a:t>Stöbern unter der Erde</a:t>
            </a:r>
          </a:p>
          <a:p>
            <a:r>
              <a:rPr lang="de-CH" sz="2400" dirty="0"/>
              <a:t>Hund soll Raubwild verbellen und zum verlassen des Baues bringen</a:t>
            </a:r>
          </a:p>
          <a:p>
            <a:r>
              <a:rPr lang="de-CH" sz="2400" dirty="0"/>
              <a:t>Hunde müssen </a:t>
            </a:r>
            <a:r>
              <a:rPr lang="de-CH" sz="2400" b="1" dirty="0"/>
              <a:t>ausgebildet</a:t>
            </a:r>
            <a:r>
              <a:rPr lang="de-CH" sz="2400" dirty="0"/>
              <a:t> und </a:t>
            </a:r>
            <a:r>
              <a:rPr lang="de-CH" sz="2400" b="1" dirty="0"/>
              <a:t>geprüft</a:t>
            </a:r>
            <a:r>
              <a:rPr lang="de-CH" sz="2400" dirty="0"/>
              <a:t> sein (Kunstbauanlage)</a:t>
            </a:r>
          </a:p>
          <a:p>
            <a:r>
              <a:rPr lang="de-CH" sz="2400" dirty="0"/>
              <a:t>Mut, Härte/Schärfe, Ausdauer</a:t>
            </a:r>
          </a:p>
          <a:p>
            <a:r>
              <a:rPr lang="de-CH" sz="2400" dirty="0"/>
              <a:t>ziehen verendeten Wildes aus dem Bau, Drainage, Strassendurchlässe, Holzhaufen</a:t>
            </a:r>
          </a:p>
        </p:txBody>
      </p:sp>
    </p:spTree>
    <p:extLst>
      <p:ext uri="{BB962C8B-B14F-4D97-AF65-F5344CB8AC3E}">
        <p14:creationId xmlns:p14="http://schemas.microsoft.com/office/powerpoint/2010/main" val="42000271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71536" y="365126"/>
            <a:ext cx="6432885" cy="878138"/>
          </a:xfrm>
        </p:spPr>
        <p:txBody>
          <a:bodyPr/>
          <a:lstStyle/>
          <a:p>
            <a:r>
              <a:rPr lang="de-CH" b="1" dirty="0"/>
              <a:t>Nachsuche, Schweissarbeit</a:t>
            </a:r>
          </a:p>
        </p:txBody>
      </p:sp>
      <p:pic>
        <p:nvPicPr>
          <p:cNvPr id="4098" name="Picture 2" descr="http://t1.gstatic.com/images?q=tbn:ANd9GcQhfT7aMit_UID8vPs_JYFK3g8wWIR2-HWwf6ofuxrwhiUmwbjaUA"/>
          <p:cNvPicPr>
            <a:picLocks noChangeAspect="1" noChangeArrowheads="1"/>
          </p:cNvPicPr>
          <p:nvPr/>
        </p:nvPicPr>
        <p:blipFill>
          <a:blip r:embed="rId2" cstate="print"/>
          <a:srcRect/>
          <a:stretch>
            <a:fillRect/>
          </a:stretch>
        </p:blipFill>
        <p:spPr bwMode="auto">
          <a:xfrm>
            <a:off x="2063552" y="4581128"/>
            <a:ext cx="2448272" cy="1836204"/>
          </a:xfrm>
          <a:prstGeom prst="rect">
            <a:avLst/>
          </a:prstGeom>
          <a:noFill/>
        </p:spPr>
      </p:pic>
      <p:pic>
        <p:nvPicPr>
          <p:cNvPr id="4102" name="Picture 6" descr="http://t1.gstatic.com/images?q=tbn:ANd9GcQ_rT4Sh2rF5kECJHCvXjpOjqK8Zn_QZmyYWoxFlnhSXhy3v6w4"/>
          <p:cNvPicPr>
            <a:picLocks noChangeAspect="1" noChangeArrowheads="1"/>
          </p:cNvPicPr>
          <p:nvPr/>
        </p:nvPicPr>
        <p:blipFill>
          <a:blip r:embed="rId3" cstate="print"/>
          <a:srcRect/>
          <a:stretch>
            <a:fillRect/>
          </a:stretch>
        </p:blipFill>
        <p:spPr bwMode="auto">
          <a:xfrm>
            <a:off x="5087888" y="4365105"/>
            <a:ext cx="2245582" cy="1894711"/>
          </a:xfrm>
          <a:prstGeom prst="rect">
            <a:avLst/>
          </a:prstGeom>
          <a:noFill/>
        </p:spPr>
      </p:pic>
      <p:pic>
        <p:nvPicPr>
          <p:cNvPr id="4106" name="Picture 10" descr="http://t0.gstatic.com/images?q=tbn:ANd9GcSwn-SDDDn2rc5KzZNghRfRTIePXha_Nnkw8T7f2qtYjnBJbE-Rmw"/>
          <p:cNvPicPr>
            <a:picLocks noChangeAspect="1" noChangeArrowheads="1"/>
          </p:cNvPicPr>
          <p:nvPr/>
        </p:nvPicPr>
        <p:blipFill>
          <a:blip r:embed="rId4" cstate="print"/>
          <a:srcRect/>
          <a:stretch>
            <a:fillRect/>
          </a:stretch>
        </p:blipFill>
        <p:spPr bwMode="auto">
          <a:xfrm>
            <a:off x="7752184" y="4509120"/>
            <a:ext cx="2286000" cy="1762126"/>
          </a:xfrm>
          <a:prstGeom prst="rect">
            <a:avLst/>
          </a:prstGeom>
          <a:noFill/>
        </p:spPr>
      </p:pic>
      <p:pic>
        <p:nvPicPr>
          <p:cNvPr id="4108" name="Picture 12" descr="http://t3.gstatic.com/images?q=tbn:ANd9GcTKvsZY5bakzjBQCrlk0d9RNBh-uxf1mwT5-eEdpvUmxB9XrY7C"/>
          <p:cNvPicPr>
            <a:picLocks noChangeAspect="1" noChangeArrowheads="1"/>
          </p:cNvPicPr>
          <p:nvPr/>
        </p:nvPicPr>
        <p:blipFill>
          <a:blip r:embed="rId5" cstate="print"/>
          <a:srcRect/>
          <a:stretch>
            <a:fillRect/>
          </a:stretch>
        </p:blipFill>
        <p:spPr bwMode="auto">
          <a:xfrm>
            <a:off x="1919537" y="1700809"/>
            <a:ext cx="2447925" cy="1866901"/>
          </a:xfrm>
          <a:prstGeom prst="rect">
            <a:avLst/>
          </a:prstGeom>
          <a:noFill/>
        </p:spPr>
      </p:pic>
      <p:pic>
        <p:nvPicPr>
          <p:cNvPr id="4110" name="Picture 14" descr="http://t2.gstatic.com/images?q=tbn:ANd9GcQ2u4an9lNr-HQi2U07aH81DWYjIFDTuXURZ1MTy7zQ8OvthAsV"/>
          <p:cNvPicPr>
            <a:picLocks noChangeAspect="1" noChangeArrowheads="1"/>
          </p:cNvPicPr>
          <p:nvPr/>
        </p:nvPicPr>
        <p:blipFill>
          <a:blip r:embed="rId6" cstate="print"/>
          <a:srcRect/>
          <a:stretch>
            <a:fillRect/>
          </a:stretch>
        </p:blipFill>
        <p:spPr bwMode="auto">
          <a:xfrm>
            <a:off x="5015880" y="1556793"/>
            <a:ext cx="2133600" cy="1952625"/>
          </a:xfrm>
          <a:prstGeom prst="rect">
            <a:avLst/>
          </a:prstGeom>
          <a:noFill/>
        </p:spPr>
      </p:pic>
      <p:pic>
        <p:nvPicPr>
          <p:cNvPr id="4112" name="Picture 16" descr="http://t2.gstatic.com/images?q=tbn:ANd9GcRbU1sNATj4PiZMOcijKQPn0EEI5ebi28bk8JMrzN4SNgCVz2zPTw"/>
          <p:cNvPicPr>
            <a:picLocks noChangeAspect="1" noChangeArrowheads="1"/>
          </p:cNvPicPr>
          <p:nvPr/>
        </p:nvPicPr>
        <p:blipFill>
          <a:blip r:embed="rId7" cstate="print"/>
          <a:srcRect/>
          <a:stretch>
            <a:fillRect/>
          </a:stretch>
        </p:blipFill>
        <p:spPr bwMode="auto">
          <a:xfrm>
            <a:off x="7680177" y="1772816"/>
            <a:ext cx="2619375" cy="1743076"/>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875C73E4-45B9-1F43-F846-AA2B7C787347}"/>
              </a:ext>
            </a:extLst>
          </p:cNvPr>
          <p:cNvSpPr txBox="1"/>
          <p:nvPr/>
        </p:nvSpPr>
        <p:spPr>
          <a:xfrm>
            <a:off x="2352675" y="1876425"/>
            <a:ext cx="9124950" cy="3354765"/>
          </a:xfrm>
          <a:prstGeom prst="rect">
            <a:avLst/>
          </a:prstGeom>
          <a:noFill/>
        </p:spPr>
        <p:txBody>
          <a:bodyPr wrap="square" rtlCol="0">
            <a:spAutoFit/>
          </a:bodyPr>
          <a:lstStyle/>
          <a:p>
            <a:endParaRPr lang="de-CH" dirty="0"/>
          </a:p>
          <a:p>
            <a:r>
              <a:rPr lang="de-CH" sz="2000" dirty="0"/>
              <a:t>Rechtliche Grundlagen:</a:t>
            </a:r>
          </a:p>
          <a:p>
            <a:pPr algn="l" fontAlgn="ctr"/>
            <a:r>
              <a:rPr lang="de-CH" sz="2400" b="1" i="0" dirty="0">
                <a:solidFill>
                  <a:srgbClr val="006699"/>
                </a:solidFill>
                <a:effectLst/>
                <a:latin typeface="Font-Bold"/>
                <a:hlinkClick r:id="rId2"/>
              </a:rPr>
              <a:t>Art. 1</a:t>
            </a:r>
            <a:r>
              <a:rPr lang="de-CH" sz="2400" b="0" i="1" dirty="0">
                <a:solidFill>
                  <a:srgbClr val="006699"/>
                </a:solidFill>
                <a:effectLst/>
                <a:latin typeface="Font-Italic"/>
                <a:hlinkClick r:id="rId2"/>
              </a:rPr>
              <a:t>a</a:t>
            </a:r>
            <a:r>
              <a:rPr lang="de-CH" sz="2400" b="0" i="0" baseline="30000" dirty="0">
                <a:solidFill>
                  <a:srgbClr val="006699"/>
                </a:solidFill>
                <a:effectLst/>
                <a:latin typeface="Font-Regular"/>
                <a:hlinkClick r:id="rId3"/>
              </a:rPr>
              <a:t>6</a:t>
            </a:r>
            <a:r>
              <a:rPr lang="de-CH" sz="2400" b="0" i="0" dirty="0">
                <a:solidFill>
                  <a:srgbClr val="006699"/>
                </a:solidFill>
                <a:effectLst/>
                <a:latin typeface="Font-Regular"/>
                <a:hlinkClick r:id="rId2"/>
              </a:rPr>
              <a:t> JSG Nachsuche verletzter Wildtiere</a:t>
            </a:r>
            <a:endParaRPr lang="de-CH" sz="2400" b="0" i="0" dirty="0">
              <a:solidFill>
                <a:srgbClr val="1F2937"/>
              </a:solidFill>
              <a:effectLst/>
              <a:latin typeface="Font-Regular"/>
            </a:endParaRPr>
          </a:p>
          <a:p>
            <a:pPr algn="l"/>
            <a:r>
              <a:rPr lang="de-CH" sz="2400" b="0" i="0" dirty="0">
                <a:solidFill>
                  <a:srgbClr val="454545"/>
                </a:solidFill>
                <a:effectLst/>
                <a:latin typeface="Font-Regular"/>
              </a:rPr>
              <a:t>Die Kantone sorgen dafür, dass Jagdberechtigte und Polizeibehörden für die Nachsuche von Wildtieren, die bei der Jagd oder bei Verkehrsunfällen verletzt werden, zeit- und fachgerechte Unterstützung erhalten.</a:t>
            </a:r>
          </a:p>
          <a:p>
            <a:pPr algn="l" fontAlgn="ctr"/>
            <a:endParaRPr lang="de-CH" b="1" i="0" dirty="0">
              <a:solidFill>
                <a:srgbClr val="454545"/>
              </a:solidFill>
              <a:effectLst/>
              <a:latin typeface="Font-Regular"/>
            </a:endParaRPr>
          </a:p>
          <a:p>
            <a:pPr algn="l" fontAlgn="ctr"/>
            <a:endParaRPr lang="de-CH" b="1" i="0" dirty="0">
              <a:solidFill>
                <a:srgbClr val="454545"/>
              </a:solidFill>
              <a:effectLst/>
              <a:latin typeface="Font-Regular"/>
            </a:endParaRPr>
          </a:p>
          <a:p>
            <a:endParaRPr lang="de-CH" dirty="0"/>
          </a:p>
        </p:txBody>
      </p:sp>
      <p:sp>
        <p:nvSpPr>
          <p:cNvPr id="4" name="Textfeld 3">
            <a:extLst>
              <a:ext uri="{FF2B5EF4-FFF2-40B4-BE49-F238E27FC236}">
                <a16:creationId xmlns:a16="http://schemas.microsoft.com/office/drawing/2014/main" id="{E92DC2B5-A777-1CD5-EE51-D19E6F3503DA}"/>
              </a:ext>
            </a:extLst>
          </p:cNvPr>
          <p:cNvSpPr txBox="1"/>
          <p:nvPr/>
        </p:nvSpPr>
        <p:spPr>
          <a:xfrm>
            <a:off x="2967790" y="268523"/>
            <a:ext cx="6096000" cy="646331"/>
          </a:xfrm>
          <a:prstGeom prst="rect">
            <a:avLst/>
          </a:prstGeom>
          <a:noFill/>
        </p:spPr>
        <p:txBody>
          <a:bodyPr wrap="square">
            <a:spAutoFit/>
          </a:bodyPr>
          <a:lstStyle/>
          <a:p>
            <a:r>
              <a:rPr lang="de-CH" sz="3600" b="1" dirty="0"/>
              <a:t>Nachsuche, Schweissarbeit</a:t>
            </a:r>
            <a:endParaRPr lang="de-CH" sz="3600" dirty="0"/>
          </a:p>
        </p:txBody>
      </p:sp>
    </p:spTree>
    <p:extLst>
      <p:ext uri="{BB962C8B-B14F-4D97-AF65-F5344CB8AC3E}">
        <p14:creationId xmlns:p14="http://schemas.microsoft.com/office/powerpoint/2010/main" val="3934558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BDBCF8FC-7A8A-868F-0079-6B52B905C292}"/>
              </a:ext>
            </a:extLst>
          </p:cNvPr>
          <p:cNvSpPr txBox="1"/>
          <p:nvPr/>
        </p:nvSpPr>
        <p:spPr>
          <a:xfrm>
            <a:off x="2895600" y="248652"/>
            <a:ext cx="7692190" cy="646331"/>
          </a:xfrm>
          <a:prstGeom prst="rect">
            <a:avLst/>
          </a:prstGeom>
          <a:noFill/>
        </p:spPr>
        <p:txBody>
          <a:bodyPr wrap="square" rtlCol="0">
            <a:spAutoFit/>
          </a:bodyPr>
          <a:lstStyle/>
          <a:p>
            <a:r>
              <a:rPr lang="de-CH" sz="3600" b="1" dirty="0"/>
              <a:t>Historische Entwicklung</a:t>
            </a:r>
          </a:p>
        </p:txBody>
      </p:sp>
      <p:sp>
        <p:nvSpPr>
          <p:cNvPr id="5" name="Textfeld 4">
            <a:extLst>
              <a:ext uri="{FF2B5EF4-FFF2-40B4-BE49-F238E27FC236}">
                <a16:creationId xmlns:a16="http://schemas.microsoft.com/office/drawing/2014/main" id="{6DDAE392-1BCE-917E-4A82-5ABEDD65BA44}"/>
              </a:ext>
            </a:extLst>
          </p:cNvPr>
          <p:cNvSpPr txBox="1"/>
          <p:nvPr/>
        </p:nvSpPr>
        <p:spPr>
          <a:xfrm>
            <a:off x="2895600" y="2149642"/>
            <a:ext cx="8422105" cy="3170099"/>
          </a:xfrm>
          <a:prstGeom prst="rect">
            <a:avLst/>
          </a:prstGeom>
          <a:noFill/>
        </p:spPr>
        <p:txBody>
          <a:bodyPr wrap="square" rtlCol="0">
            <a:spAutoFit/>
          </a:bodyPr>
          <a:lstStyle/>
          <a:p>
            <a:pPr marL="285750" indent="-285750" algn="l">
              <a:buFont typeface="Arial" panose="020B0604020202020204" pitchFamily="34" charset="0"/>
              <a:buChar char="•"/>
            </a:pPr>
            <a:r>
              <a:rPr lang="de-CH" sz="2000" b="1" i="0" dirty="0">
                <a:solidFill>
                  <a:srgbClr val="0A0A0A"/>
                </a:solidFill>
                <a:effectLst/>
                <a:latin typeface="Google Sans"/>
              </a:rPr>
              <a:t>Anfänge in der Steinzeit:</a:t>
            </a:r>
            <a:r>
              <a:rPr lang="de-CH" sz="2000" b="0" i="0" dirty="0">
                <a:solidFill>
                  <a:srgbClr val="0A0A0A"/>
                </a:solidFill>
                <a:effectLst/>
                <a:latin typeface="Google Sans"/>
              </a:rPr>
              <a:t> Die Beziehung begann vermutlich, als Wölfe sich den Jagdlagern der Menschen näherten und Menschen von deren Fähigkeiten profitierten.</a:t>
            </a:r>
            <a:br>
              <a:rPr lang="de-CH" sz="2000" b="0" i="0" dirty="0">
                <a:solidFill>
                  <a:srgbClr val="0A0A0A"/>
                </a:solidFill>
                <a:effectLst/>
                <a:latin typeface="Google Sans"/>
              </a:rPr>
            </a:br>
            <a:endParaRPr lang="de-CH" sz="2000" b="0" i="0" dirty="0">
              <a:solidFill>
                <a:srgbClr val="0A0A0A"/>
              </a:solidFill>
              <a:effectLst/>
              <a:latin typeface="Google Sans"/>
            </a:endParaRPr>
          </a:p>
          <a:p>
            <a:pPr marL="285750" indent="-285750" algn="l">
              <a:buFont typeface="Arial" panose="020B0604020202020204" pitchFamily="34" charset="0"/>
              <a:buChar char="•"/>
            </a:pPr>
            <a:r>
              <a:rPr lang="de-CH" sz="2000" b="1" i="0" dirty="0">
                <a:solidFill>
                  <a:srgbClr val="0A0A0A"/>
                </a:solidFill>
                <a:effectLst/>
                <a:latin typeface="Google Sans"/>
              </a:rPr>
              <a:t>Gemeinsame Jagd:</a:t>
            </a:r>
            <a:r>
              <a:rPr lang="de-CH" sz="2000" b="0" i="0" dirty="0">
                <a:solidFill>
                  <a:srgbClr val="0A0A0A"/>
                </a:solidFill>
                <a:effectLst/>
                <a:latin typeface="Google Sans"/>
              </a:rPr>
              <a:t> Hunde wurden frühzeitig als Helfer bei der Jagd eingesetzt, wofür es archäologische Belege gibt.</a:t>
            </a:r>
            <a:br>
              <a:rPr lang="de-CH" sz="2000" b="0" i="0" dirty="0">
                <a:solidFill>
                  <a:srgbClr val="0A0A0A"/>
                </a:solidFill>
                <a:effectLst/>
                <a:latin typeface="Google Sans"/>
              </a:rPr>
            </a:br>
            <a:endParaRPr lang="de-CH" sz="2000" b="0" i="0" dirty="0">
              <a:solidFill>
                <a:srgbClr val="0A0A0A"/>
              </a:solidFill>
              <a:effectLst/>
              <a:latin typeface="Google Sans"/>
            </a:endParaRPr>
          </a:p>
          <a:p>
            <a:pPr marL="285750" indent="-285750" algn="l">
              <a:buFont typeface="Arial" panose="020B0604020202020204" pitchFamily="34" charset="0"/>
              <a:buChar char="•"/>
            </a:pPr>
            <a:r>
              <a:rPr lang="de-CH" sz="2000" b="1" i="0" dirty="0">
                <a:solidFill>
                  <a:srgbClr val="0A0A0A"/>
                </a:solidFill>
                <a:effectLst/>
                <a:latin typeface="Google Sans"/>
              </a:rPr>
              <a:t>Domestikation:</a:t>
            </a:r>
            <a:r>
              <a:rPr lang="de-CH" sz="2000" b="0" i="0" dirty="0">
                <a:solidFill>
                  <a:srgbClr val="0A0A0A"/>
                </a:solidFill>
                <a:effectLst/>
                <a:latin typeface="Google Sans"/>
              </a:rPr>
              <a:t> Aus dieser Zusammenarbeit entwickelte sich durch gezielte Aufzucht eine stärkere Bindung, die zur Domestikation und zur Entstehung verschiedener Hunderassen führte. Das war rund vor 200’000 Jahren!</a:t>
            </a:r>
          </a:p>
        </p:txBody>
      </p:sp>
    </p:spTree>
    <p:extLst>
      <p:ext uri="{BB962C8B-B14F-4D97-AF65-F5344CB8AC3E}">
        <p14:creationId xmlns:p14="http://schemas.microsoft.com/office/powerpoint/2010/main" val="3191982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875C73E4-45B9-1F43-F846-AA2B7C787347}"/>
              </a:ext>
            </a:extLst>
          </p:cNvPr>
          <p:cNvSpPr txBox="1"/>
          <p:nvPr/>
        </p:nvSpPr>
        <p:spPr>
          <a:xfrm>
            <a:off x="2352675" y="1876425"/>
            <a:ext cx="9124950" cy="4739759"/>
          </a:xfrm>
          <a:prstGeom prst="rect">
            <a:avLst/>
          </a:prstGeom>
          <a:noFill/>
        </p:spPr>
        <p:txBody>
          <a:bodyPr wrap="square" rtlCol="0">
            <a:spAutoFit/>
          </a:bodyPr>
          <a:lstStyle/>
          <a:p>
            <a:endParaRPr lang="de-CH" dirty="0"/>
          </a:p>
          <a:p>
            <a:r>
              <a:rPr lang="de-CH" sz="2000" dirty="0"/>
              <a:t>Rechtliche Grundlagen:</a:t>
            </a:r>
          </a:p>
          <a:p>
            <a:pPr algn="l"/>
            <a:r>
              <a:rPr lang="de-CH" sz="2400" b="1" i="0" dirty="0">
                <a:solidFill>
                  <a:srgbClr val="006699"/>
                </a:solidFill>
                <a:effectLst/>
                <a:latin typeface="Font-Bold"/>
                <a:hlinkClick r:id="rId2"/>
              </a:rPr>
              <a:t>Art. 18</a:t>
            </a:r>
            <a:r>
              <a:rPr lang="de-CH" sz="2400" b="0" i="0" dirty="0">
                <a:solidFill>
                  <a:srgbClr val="006699"/>
                </a:solidFill>
                <a:effectLst/>
                <a:latin typeface="Font-Regular"/>
                <a:hlinkClick r:id="rId2"/>
              </a:rPr>
              <a:t> Übertretungen</a:t>
            </a:r>
            <a:endParaRPr lang="de-CH" sz="2400" b="0" i="0" dirty="0">
              <a:solidFill>
                <a:srgbClr val="1F2937"/>
              </a:solidFill>
              <a:effectLst/>
              <a:latin typeface="Font-Regular"/>
            </a:endParaRPr>
          </a:p>
          <a:p>
            <a:pPr algn="l"/>
            <a:r>
              <a:rPr lang="de-CH" sz="2400" b="0" i="0" baseline="30000" dirty="0">
                <a:solidFill>
                  <a:srgbClr val="454545"/>
                </a:solidFill>
                <a:effectLst/>
                <a:latin typeface="Font-Regular"/>
              </a:rPr>
              <a:t>1</a:t>
            </a:r>
            <a:r>
              <a:rPr lang="de-CH" sz="2400" b="0" i="0" dirty="0">
                <a:solidFill>
                  <a:srgbClr val="454545"/>
                </a:solidFill>
                <a:effectLst/>
                <a:latin typeface="Font-Regular"/>
              </a:rPr>
              <a:t> Mit Busse bis zu 20 000 Franken wird bestraft, wer vorsätzlich und ohne Berechtigung:</a:t>
            </a:r>
          </a:p>
          <a:p>
            <a:pPr algn="l" fontAlgn="ctr"/>
            <a:endParaRPr lang="de-CH" sz="2400" b="1" i="0" dirty="0">
              <a:solidFill>
                <a:srgbClr val="454545"/>
              </a:solidFill>
              <a:effectLst/>
              <a:latin typeface="Font-Regular"/>
            </a:endParaRP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2400" dirty="0">
                <a:solidFill>
                  <a:srgbClr val="454545"/>
                </a:solidFill>
                <a:latin typeface="Font-Regular"/>
              </a:rPr>
              <a:t>i.</a:t>
            </a:r>
            <a:r>
              <a:rPr lang="de-DE" altLang="de-DE" sz="2400" dirty="0">
                <a:solidFill>
                  <a:srgbClr val="454545"/>
                </a:solidFill>
                <a:latin typeface="Font-Regular"/>
                <a:hlinkClick r:id="rId3">
                  <a:extLst>
                    <a:ext uri="{A12FA001-AC4F-418D-AE19-62706E023703}">
                      <ahyp:hlinkClr xmlns:ahyp="http://schemas.microsoft.com/office/drawing/2018/hyperlinkcolor" val="tx"/>
                    </a:ext>
                  </a:extLst>
                </a:hlinkClick>
              </a:rPr>
              <a:t>34</a:t>
            </a:r>
            <a:endParaRPr lang="de-DE" altLang="de-DE" sz="2400" dirty="0">
              <a:solidFill>
                <a:srgbClr val="454545"/>
              </a:solidFill>
              <a:latin typeface="Font-Regular"/>
            </a:endParaRPr>
          </a:p>
          <a:p>
            <a:pPr marL="457200" marR="0" lvl="1" indent="-457200" algn="l" defTabSz="914400" rtl="0" eaLnBrk="0" fontAlgn="base" latinLnBrk="0" hangingPunct="0">
              <a:lnSpc>
                <a:spcPct val="100000"/>
              </a:lnSpc>
              <a:spcBef>
                <a:spcPct val="0"/>
              </a:spcBef>
              <a:spcAft>
                <a:spcPct val="0"/>
              </a:spcAft>
              <a:buClrTx/>
              <a:buSzTx/>
              <a:buFontTx/>
              <a:buNone/>
              <a:tabLst/>
            </a:pPr>
            <a:r>
              <a:rPr lang="de-DE" altLang="de-DE" sz="2400" dirty="0">
                <a:solidFill>
                  <a:srgbClr val="454545"/>
                </a:solidFill>
                <a:latin typeface="Font-Regular"/>
              </a:rPr>
              <a:t>die fachgerechte Nachsuche innert nützlicher Frist unterlässt, nachdem er oder sie bei der Ausübung der Jagd ein Wildtier verletzt hat oder dies nicht klar beurteilen kann.</a:t>
            </a:r>
          </a:p>
          <a:p>
            <a:pPr algn="l" fontAlgn="ctr"/>
            <a:endParaRPr lang="de-CH" b="1" i="0" dirty="0">
              <a:solidFill>
                <a:srgbClr val="454545"/>
              </a:solidFill>
              <a:effectLst/>
              <a:latin typeface="Font-Regular"/>
            </a:endParaRPr>
          </a:p>
          <a:p>
            <a:pPr algn="l" fontAlgn="ctr"/>
            <a:endParaRPr lang="de-CH" b="1" i="0" dirty="0">
              <a:solidFill>
                <a:srgbClr val="454545"/>
              </a:solidFill>
              <a:effectLst/>
              <a:latin typeface="Font-Regular"/>
            </a:endParaRPr>
          </a:p>
          <a:p>
            <a:pPr algn="l" fontAlgn="ctr"/>
            <a:endParaRPr lang="de-CH" b="1" i="0" dirty="0">
              <a:solidFill>
                <a:srgbClr val="454545"/>
              </a:solidFill>
              <a:effectLst/>
              <a:latin typeface="Font-Regular"/>
            </a:endParaRPr>
          </a:p>
          <a:p>
            <a:endParaRPr lang="de-CH" dirty="0"/>
          </a:p>
        </p:txBody>
      </p:sp>
      <p:sp>
        <p:nvSpPr>
          <p:cNvPr id="5" name="Rectangle 3">
            <a:extLst>
              <a:ext uri="{FF2B5EF4-FFF2-40B4-BE49-F238E27FC236}">
                <a16:creationId xmlns:a16="http://schemas.microsoft.com/office/drawing/2014/main" id="{06D34754-850D-AC86-D2A3-34A4AF1CE7B0}"/>
              </a:ext>
            </a:extLst>
          </p:cNvPr>
          <p:cNvSpPr>
            <a:spLocks noChangeArrowheads="1"/>
          </p:cNvSpPr>
          <p:nvPr/>
        </p:nvSpPr>
        <p:spPr bwMode="auto">
          <a:xfrm>
            <a:off x="0" y="-1811391"/>
            <a:ext cx="320564" cy="362278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17400" tIns="3039105"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4" name="Textfeld 3">
            <a:extLst>
              <a:ext uri="{FF2B5EF4-FFF2-40B4-BE49-F238E27FC236}">
                <a16:creationId xmlns:a16="http://schemas.microsoft.com/office/drawing/2014/main" id="{EAC395D4-10AF-F237-732A-14FE003FC81A}"/>
              </a:ext>
            </a:extLst>
          </p:cNvPr>
          <p:cNvSpPr txBox="1"/>
          <p:nvPr/>
        </p:nvSpPr>
        <p:spPr>
          <a:xfrm>
            <a:off x="3128211" y="241816"/>
            <a:ext cx="6096000" cy="646331"/>
          </a:xfrm>
          <a:prstGeom prst="rect">
            <a:avLst/>
          </a:prstGeom>
          <a:noFill/>
        </p:spPr>
        <p:txBody>
          <a:bodyPr wrap="square">
            <a:spAutoFit/>
          </a:bodyPr>
          <a:lstStyle/>
          <a:p>
            <a:r>
              <a:rPr lang="de-CH" sz="3600" b="1" dirty="0"/>
              <a:t>Nachsuche, Schweissarbeit</a:t>
            </a:r>
            <a:endParaRPr lang="de-CH" sz="3600" dirty="0"/>
          </a:p>
        </p:txBody>
      </p:sp>
    </p:spTree>
    <p:extLst>
      <p:ext uri="{BB962C8B-B14F-4D97-AF65-F5344CB8AC3E}">
        <p14:creationId xmlns:p14="http://schemas.microsoft.com/office/powerpoint/2010/main" val="32931324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875C73E4-45B9-1F43-F846-AA2B7C787347}"/>
              </a:ext>
            </a:extLst>
          </p:cNvPr>
          <p:cNvSpPr txBox="1"/>
          <p:nvPr/>
        </p:nvSpPr>
        <p:spPr>
          <a:xfrm>
            <a:off x="2352675" y="1876425"/>
            <a:ext cx="9124950" cy="4278094"/>
          </a:xfrm>
          <a:prstGeom prst="rect">
            <a:avLst/>
          </a:prstGeom>
          <a:noFill/>
        </p:spPr>
        <p:txBody>
          <a:bodyPr wrap="square" rtlCol="0">
            <a:spAutoFit/>
          </a:bodyPr>
          <a:lstStyle/>
          <a:p>
            <a:endParaRPr lang="de-CH" dirty="0"/>
          </a:p>
          <a:p>
            <a:r>
              <a:rPr lang="de-CH" sz="2000" dirty="0"/>
              <a:t>Rechtliche Grundlagen:</a:t>
            </a:r>
          </a:p>
          <a:p>
            <a:pPr algn="l" fontAlgn="ctr"/>
            <a:r>
              <a:rPr lang="de-CH" sz="2400" b="1" i="0" dirty="0">
                <a:solidFill>
                  <a:srgbClr val="006699"/>
                </a:solidFill>
                <a:effectLst/>
                <a:latin typeface="Font-Bold"/>
                <a:hlinkClick r:id="rId2"/>
              </a:rPr>
              <a:t>Art. 1</a:t>
            </a:r>
            <a:r>
              <a:rPr lang="de-CH" sz="2400" b="1" i="1" dirty="0">
                <a:solidFill>
                  <a:srgbClr val="006699"/>
                </a:solidFill>
                <a:effectLst/>
                <a:latin typeface="Font-Italic"/>
                <a:hlinkClick r:id="rId2"/>
              </a:rPr>
              <a:t>b</a:t>
            </a:r>
            <a:r>
              <a:rPr lang="de-CH" sz="2400" b="1" i="0" baseline="30000" dirty="0">
                <a:solidFill>
                  <a:srgbClr val="006699"/>
                </a:solidFill>
                <a:effectLst/>
                <a:latin typeface="Font-Regular"/>
                <a:hlinkClick r:id="rId3"/>
              </a:rPr>
              <a:t>7</a:t>
            </a:r>
            <a:r>
              <a:rPr lang="de-CH" sz="2400" b="1" i="0" dirty="0">
                <a:solidFill>
                  <a:srgbClr val="006699"/>
                </a:solidFill>
                <a:effectLst/>
                <a:latin typeface="Font-Regular"/>
                <a:hlinkClick r:id="rId2"/>
              </a:rPr>
              <a:t> JSV Fachkunde</a:t>
            </a:r>
            <a:r>
              <a:rPr lang="de-CH" sz="2400" b="1" i="1" dirty="0">
                <a:solidFill>
                  <a:srgbClr val="006699"/>
                </a:solidFill>
                <a:effectLst/>
                <a:latin typeface="Font-Italic"/>
                <a:hlinkClick r:id="rId2"/>
              </a:rPr>
              <a:t> </a:t>
            </a:r>
            <a:r>
              <a:rPr lang="de-CH" sz="2400" b="1" i="0" dirty="0">
                <a:solidFill>
                  <a:srgbClr val="006699"/>
                </a:solidFill>
                <a:effectLst/>
                <a:latin typeface="Font-Regular"/>
                <a:hlinkClick r:id="rId2"/>
              </a:rPr>
              <a:t>zum Töten von Wildtieren</a:t>
            </a:r>
            <a:endParaRPr lang="de-CH" sz="2400" b="1" i="0" dirty="0">
              <a:solidFill>
                <a:srgbClr val="1F2937"/>
              </a:solidFill>
              <a:effectLst/>
              <a:latin typeface="Font-Regular"/>
            </a:endParaRPr>
          </a:p>
          <a:p>
            <a:pPr algn="l"/>
            <a:r>
              <a:rPr lang="de-CH" sz="2400" b="1" i="0" baseline="30000" dirty="0">
                <a:solidFill>
                  <a:srgbClr val="454545"/>
                </a:solidFill>
                <a:effectLst/>
                <a:latin typeface="Font-Regular"/>
              </a:rPr>
              <a:t>1</a:t>
            </a:r>
            <a:r>
              <a:rPr lang="de-CH" sz="2400" b="1" i="0" dirty="0">
                <a:solidFill>
                  <a:srgbClr val="454545"/>
                </a:solidFill>
                <a:effectLst/>
                <a:latin typeface="Font-Regular"/>
              </a:rPr>
              <a:t> Das Töten von freilebenden Wildtieren bei der Jagd, bei der Nachsuche oder bei behördlich angeordneten Massnahmen ist nur fachkundigen Personen im Sinne von Artikel 177 Absatz 1</a:t>
            </a:r>
            <a:r>
              <a:rPr lang="de-CH" sz="2400" b="1" i="0" baseline="30000" dirty="0">
                <a:solidFill>
                  <a:srgbClr val="454545"/>
                </a:solidFill>
                <a:effectLst/>
                <a:latin typeface="Font-Regular"/>
              </a:rPr>
              <a:t>bis</a:t>
            </a:r>
            <a:r>
              <a:rPr lang="de-CH" sz="2400" b="1" i="0" dirty="0">
                <a:solidFill>
                  <a:srgbClr val="454545"/>
                </a:solidFill>
                <a:effectLst/>
                <a:latin typeface="Font-Regular"/>
              </a:rPr>
              <a:t> der Tierschutzverordnung vom 23. April 2008</a:t>
            </a:r>
            <a:r>
              <a:rPr lang="de-CH" sz="2400" b="1" i="0" u="none" strike="noStrike" baseline="30000" dirty="0">
                <a:solidFill>
                  <a:srgbClr val="006699"/>
                </a:solidFill>
                <a:effectLst/>
                <a:latin typeface="Font-Regular"/>
                <a:hlinkClick r:id="rId4"/>
              </a:rPr>
              <a:t>8</a:t>
            </a:r>
            <a:r>
              <a:rPr lang="de-CH" sz="2400" b="1" i="0" dirty="0">
                <a:solidFill>
                  <a:srgbClr val="454545"/>
                </a:solidFill>
                <a:effectLst/>
                <a:latin typeface="Font-Regular"/>
              </a:rPr>
              <a:t> (</a:t>
            </a:r>
            <a:r>
              <a:rPr lang="de-CH" sz="2400" b="1" i="0" dirty="0" err="1">
                <a:solidFill>
                  <a:srgbClr val="454545"/>
                </a:solidFill>
                <a:effectLst/>
                <a:latin typeface="Font-Regular"/>
              </a:rPr>
              <a:t>TSchV</a:t>
            </a:r>
            <a:r>
              <a:rPr lang="de-CH" sz="2400" b="1" i="0" dirty="0">
                <a:solidFill>
                  <a:srgbClr val="454545"/>
                </a:solidFill>
                <a:effectLst/>
                <a:latin typeface="Font-Regular"/>
              </a:rPr>
              <a:t>) gestattet.</a:t>
            </a:r>
          </a:p>
          <a:p>
            <a:pPr algn="l"/>
            <a:r>
              <a:rPr lang="de-CH" sz="2400" b="1" i="0" baseline="30000" dirty="0">
                <a:solidFill>
                  <a:srgbClr val="454545"/>
                </a:solidFill>
                <a:effectLst/>
                <a:latin typeface="Font-Regular"/>
              </a:rPr>
              <a:t>2</a:t>
            </a:r>
            <a:r>
              <a:rPr lang="de-CH" sz="2400" b="1" i="0" dirty="0">
                <a:solidFill>
                  <a:srgbClr val="454545"/>
                </a:solidFill>
                <a:effectLst/>
                <a:latin typeface="Font-Regular"/>
              </a:rPr>
              <a:t> Personen, die eine kantonale Prüfung als Wildhüterin oder Wildhüter, </a:t>
            </a:r>
            <a:r>
              <a:rPr lang="de-CH" sz="2400" b="1" i="0" dirty="0">
                <a:solidFill>
                  <a:srgbClr val="FF0000"/>
                </a:solidFill>
                <a:effectLst/>
                <a:latin typeface="Font-Regular"/>
              </a:rPr>
              <a:t>eine kantonale Jagdprüfung </a:t>
            </a:r>
            <a:r>
              <a:rPr lang="de-CH" sz="2400" b="1" i="0" dirty="0">
                <a:solidFill>
                  <a:srgbClr val="454545"/>
                </a:solidFill>
                <a:effectLst/>
                <a:latin typeface="Font-Regular"/>
              </a:rPr>
              <a:t>oder eine vom Kanton als gleichwertig anerkannte Prüfung abgelegt haben, gelten als fachkundig.</a:t>
            </a:r>
          </a:p>
          <a:p>
            <a:endParaRPr lang="de-CH" dirty="0"/>
          </a:p>
        </p:txBody>
      </p:sp>
      <p:sp>
        <p:nvSpPr>
          <p:cNvPr id="4" name="Textfeld 3">
            <a:extLst>
              <a:ext uri="{FF2B5EF4-FFF2-40B4-BE49-F238E27FC236}">
                <a16:creationId xmlns:a16="http://schemas.microsoft.com/office/drawing/2014/main" id="{3F82DED8-1667-605A-6B13-DA763431634F}"/>
              </a:ext>
            </a:extLst>
          </p:cNvPr>
          <p:cNvSpPr txBox="1"/>
          <p:nvPr/>
        </p:nvSpPr>
        <p:spPr>
          <a:xfrm>
            <a:off x="3320716" y="268524"/>
            <a:ext cx="6096000" cy="646331"/>
          </a:xfrm>
          <a:prstGeom prst="rect">
            <a:avLst/>
          </a:prstGeom>
          <a:noFill/>
        </p:spPr>
        <p:txBody>
          <a:bodyPr wrap="square">
            <a:spAutoFit/>
          </a:bodyPr>
          <a:lstStyle/>
          <a:p>
            <a:r>
              <a:rPr lang="de-CH" sz="3600" b="1" dirty="0"/>
              <a:t>Nachsuche, Schweissarbeit</a:t>
            </a:r>
            <a:endParaRPr lang="de-CH" sz="3600" dirty="0"/>
          </a:p>
        </p:txBody>
      </p:sp>
    </p:spTree>
    <p:extLst>
      <p:ext uri="{BB962C8B-B14F-4D97-AF65-F5344CB8AC3E}">
        <p14:creationId xmlns:p14="http://schemas.microsoft.com/office/powerpoint/2010/main" val="34373076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875C73E4-45B9-1F43-F846-AA2B7C787347}"/>
              </a:ext>
            </a:extLst>
          </p:cNvPr>
          <p:cNvSpPr txBox="1"/>
          <p:nvPr/>
        </p:nvSpPr>
        <p:spPr>
          <a:xfrm>
            <a:off x="2654969" y="265145"/>
            <a:ext cx="9537031" cy="5724644"/>
          </a:xfrm>
          <a:prstGeom prst="rect">
            <a:avLst/>
          </a:prstGeom>
          <a:noFill/>
        </p:spPr>
        <p:txBody>
          <a:bodyPr wrap="square" rtlCol="0">
            <a:spAutoFit/>
          </a:bodyPr>
          <a:lstStyle/>
          <a:p>
            <a:r>
              <a:rPr lang="de-CH" sz="3200" b="1" dirty="0"/>
              <a:t>Jagd ist kein Hobby – sondern ein gesetzlicher Auftrag!</a:t>
            </a:r>
          </a:p>
          <a:p>
            <a:endParaRPr lang="de-CH" dirty="0"/>
          </a:p>
          <a:p>
            <a:r>
              <a:rPr lang="de-CH" sz="2000" dirty="0"/>
              <a:t>Rechtliche Grundlagen:</a:t>
            </a:r>
          </a:p>
          <a:p>
            <a:pPr algn="l"/>
            <a:r>
              <a:rPr lang="de-CH" sz="1200" b="0" i="0" dirty="0">
                <a:effectLst/>
                <a:latin typeface="Arial" panose="020B0604020202020204" pitchFamily="34" charset="0"/>
              </a:rPr>
              <a:t>§ 17 Verwendung von Jagdhunden</a:t>
            </a:r>
          </a:p>
          <a:p>
            <a:pPr algn="l"/>
            <a:endParaRPr lang="de-CH" sz="1200" b="0" i="0" dirty="0">
              <a:effectLst/>
              <a:latin typeface="Arial" panose="020B0604020202020204" pitchFamily="34" charset="0"/>
            </a:endParaRPr>
          </a:p>
          <a:p>
            <a:pPr algn="l"/>
            <a:r>
              <a:rPr lang="de-CH" sz="1400" b="0" i="0" dirty="0">
                <a:effectLst/>
                <a:latin typeface="Arial" panose="020B0604020202020204" pitchFamily="34" charset="0"/>
              </a:rPr>
              <a:t>Auf der Jagd sind zum Aufstöbern, zur Baujagd, zum Vorstehen, zur Nachsuche und zum Apportieren </a:t>
            </a:r>
            <a:r>
              <a:rPr lang="de-CH" sz="1400" b="1" i="0" dirty="0">
                <a:effectLst/>
                <a:latin typeface="Arial" panose="020B0604020202020204" pitchFamily="34" charset="0"/>
              </a:rPr>
              <a:t>nur geeignete Jagdhunde </a:t>
            </a:r>
            <a:r>
              <a:rPr lang="de-CH" sz="1400" b="0" i="0" dirty="0">
                <a:effectLst/>
                <a:latin typeface="Arial" panose="020B0604020202020204" pitchFamily="34" charset="0"/>
              </a:rPr>
              <a:t>zu verwenden.</a:t>
            </a:r>
          </a:p>
          <a:p>
            <a:pPr algn="l"/>
            <a:endParaRPr lang="de-CH" sz="1400" b="0" i="0" dirty="0">
              <a:effectLst/>
              <a:latin typeface="Arial" panose="020B0604020202020204" pitchFamily="34" charset="0"/>
            </a:endParaRPr>
          </a:p>
          <a:p>
            <a:pPr algn="l"/>
            <a:r>
              <a:rPr lang="de-CH" sz="1400" b="0" i="0" dirty="0">
                <a:effectLst/>
                <a:latin typeface="Arial" panose="020B0604020202020204" pitchFamily="34" charset="0"/>
              </a:rPr>
              <a:t>Als Stöberhunde sind ausser Deutschen Wachtelhunden, Spaniels, Laufhunden/ Bracken nur Jagdhunde mit einer </a:t>
            </a:r>
            <a:r>
              <a:rPr lang="de-CH" sz="1400" b="0" i="0" dirty="0" err="1">
                <a:effectLst/>
                <a:latin typeface="Arial" panose="020B0604020202020204" pitchFamily="34" charset="0"/>
              </a:rPr>
              <a:t>Risthöhe</a:t>
            </a:r>
            <a:r>
              <a:rPr lang="de-CH" sz="1400" b="0" i="0" dirty="0">
                <a:effectLst/>
                <a:latin typeface="Arial" panose="020B0604020202020204" pitchFamily="34" charset="0"/>
              </a:rPr>
              <a:t> bis 42 cm zugelassen. Diese Einschränkung gilt nicht für die Wasserjagd.</a:t>
            </a:r>
          </a:p>
          <a:p>
            <a:pPr algn="l"/>
            <a:endParaRPr lang="de-CH" sz="1400" b="0" i="0" dirty="0">
              <a:effectLst/>
              <a:latin typeface="Arial" panose="020B0604020202020204" pitchFamily="34" charset="0"/>
            </a:endParaRPr>
          </a:p>
          <a:p>
            <a:pPr algn="l"/>
            <a:r>
              <a:rPr lang="de-CH" sz="1400" b="0" i="0" dirty="0">
                <a:effectLst/>
                <a:latin typeface="Arial" panose="020B0604020202020204" pitchFamily="34" charset="0"/>
              </a:rPr>
              <a:t>Die Verwendung von spur-, fährten- und sichtlauten Stöberhunden ist vom 1. Oktober bis 31. Dezember erlaubt. Für die Wasserjagd und die </a:t>
            </a:r>
            <a:r>
              <a:rPr lang="de-CH" sz="1400" b="0" i="0" dirty="0" err="1">
                <a:effectLst/>
                <a:latin typeface="Arial" panose="020B0604020202020204" pitchFamily="34" charset="0"/>
              </a:rPr>
              <a:t>Verlorensuche</a:t>
            </a:r>
            <a:r>
              <a:rPr lang="de-CH" sz="1400" b="0" i="0" dirty="0">
                <a:effectLst/>
                <a:latin typeface="Arial" panose="020B0604020202020204" pitchFamily="34" charset="0"/>
              </a:rPr>
              <a:t> müssen </a:t>
            </a:r>
            <a:r>
              <a:rPr lang="de-CH" sz="1400" b="1" i="0" dirty="0">
                <a:effectLst/>
                <a:latin typeface="Arial" panose="020B0604020202020204" pitchFamily="34" charset="0"/>
              </a:rPr>
              <a:t>geprüfte Apportierhunde </a:t>
            </a:r>
            <a:r>
              <a:rPr lang="de-CH" sz="1400" b="0" i="0" dirty="0">
                <a:effectLst/>
                <a:latin typeface="Arial" panose="020B0604020202020204" pitchFamily="34" charset="0"/>
              </a:rPr>
              <a:t>eingesetzt werden.</a:t>
            </a:r>
          </a:p>
          <a:p>
            <a:pPr algn="l"/>
            <a:endParaRPr lang="de-CH" sz="1400" b="0" i="0" dirty="0">
              <a:effectLst/>
              <a:latin typeface="Arial" panose="020B0604020202020204" pitchFamily="34" charset="0"/>
            </a:endParaRPr>
          </a:p>
          <a:p>
            <a:pPr algn="l"/>
            <a:r>
              <a:rPr lang="de-CH" sz="1400" b="0" i="0" dirty="0">
                <a:effectLst/>
                <a:latin typeface="Arial" panose="020B0604020202020204" pitchFamily="34" charset="0"/>
              </a:rPr>
              <a:t>Die Baujagd ist nur mit einem am Kunstbau </a:t>
            </a:r>
            <a:r>
              <a:rPr lang="de-CH" sz="1400" b="1" i="0" dirty="0">
                <a:effectLst/>
                <a:latin typeface="Arial" panose="020B0604020202020204" pitchFamily="34" charset="0"/>
              </a:rPr>
              <a:t>geprüften Bodenhund </a:t>
            </a:r>
            <a:r>
              <a:rPr lang="de-CH" sz="1400" b="0" i="0" dirty="0">
                <a:effectLst/>
                <a:latin typeface="Arial" panose="020B0604020202020204" pitchFamily="34" charset="0"/>
              </a:rPr>
              <a:t>zulässig.</a:t>
            </a:r>
          </a:p>
          <a:p>
            <a:pPr algn="l"/>
            <a:endParaRPr lang="de-CH" sz="1400" b="0" i="0" dirty="0">
              <a:effectLst/>
              <a:latin typeface="Arial" panose="020B0604020202020204" pitchFamily="34" charset="0"/>
            </a:endParaRPr>
          </a:p>
          <a:p>
            <a:pPr algn="l"/>
            <a:r>
              <a:rPr lang="de-CH" sz="1400" b="1" i="0" dirty="0">
                <a:solidFill>
                  <a:srgbClr val="FF0000"/>
                </a:solidFill>
                <a:effectLst/>
                <a:latin typeface="Arial" panose="020B0604020202020204" pitchFamily="34" charset="0"/>
              </a:rPr>
              <a:t>Für jedes beschossene oder verunfallte Wildtier, das nicht auf Sichtdistanz verendet ist, muss eine </a:t>
            </a:r>
            <a:r>
              <a:rPr lang="de-CH" sz="1400" b="1" i="0" u="sng" dirty="0">
                <a:solidFill>
                  <a:srgbClr val="FF0000"/>
                </a:solidFill>
                <a:effectLst/>
                <a:latin typeface="Arial" panose="020B0604020202020204" pitchFamily="34" charset="0"/>
              </a:rPr>
              <a:t>fachgerechte Nachsuche </a:t>
            </a:r>
            <a:r>
              <a:rPr lang="de-CH" sz="1400" b="1" i="0" dirty="0">
                <a:solidFill>
                  <a:srgbClr val="FF0000"/>
                </a:solidFill>
                <a:effectLst/>
                <a:latin typeface="Arial" panose="020B0604020202020204" pitchFamily="34" charset="0"/>
              </a:rPr>
              <a:t>mit einem </a:t>
            </a:r>
            <a:r>
              <a:rPr lang="de-CH" sz="1400" b="1" i="0" u="sng" dirty="0">
                <a:solidFill>
                  <a:srgbClr val="FF0000"/>
                </a:solidFill>
                <a:effectLst/>
                <a:latin typeface="Arial" panose="020B0604020202020204" pitchFamily="34" charset="0"/>
              </a:rPr>
              <a:t>geprüften </a:t>
            </a:r>
            <a:r>
              <a:rPr lang="de-CH" sz="1400" b="1" i="0" u="sng" dirty="0" err="1">
                <a:solidFill>
                  <a:srgbClr val="FF0000"/>
                </a:solidFill>
                <a:effectLst/>
                <a:latin typeface="Arial" panose="020B0604020202020204" pitchFamily="34" charset="0"/>
              </a:rPr>
              <a:t>Nachsuchehund</a:t>
            </a:r>
            <a:r>
              <a:rPr lang="de-CH" sz="1400" b="1" i="0" u="sng" dirty="0">
                <a:solidFill>
                  <a:srgbClr val="FF0000"/>
                </a:solidFill>
                <a:effectLst/>
                <a:latin typeface="Arial" panose="020B0604020202020204" pitchFamily="34" charset="0"/>
              </a:rPr>
              <a:t> </a:t>
            </a:r>
            <a:r>
              <a:rPr lang="de-CH" sz="1400" b="1" i="0" dirty="0">
                <a:solidFill>
                  <a:srgbClr val="FF0000"/>
                </a:solidFill>
                <a:effectLst/>
                <a:latin typeface="Arial" panose="020B0604020202020204" pitchFamily="34" charset="0"/>
              </a:rPr>
              <a:t>durchgeführt werden.</a:t>
            </a:r>
          </a:p>
          <a:p>
            <a:pPr algn="l"/>
            <a:endParaRPr lang="de-CH" sz="1400" b="0" i="0" dirty="0">
              <a:solidFill>
                <a:srgbClr val="FF0000"/>
              </a:solidFill>
              <a:effectLst/>
              <a:latin typeface="Arial" panose="020B0604020202020204" pitchFamily="34" charset="0"/>
            </a:endParaRPr>
          </a:p>
          <a:p>
            <a:pPr algn="l"/>
            <a:r>
              <a:rPr lang="de-CH" sz="1400" b="0" i="0" dirty="0">
                <a:solidFill>
                  <a:srgbClr val="FF0000"/>
                </a:solidFill>
                <a:effectLst/>
                <a:latin typeface="Arial" panose="020B0604020202020204" pitchFamily="34" charset="0"/>
              </a:rPr>
              <a:t>Wird die Nachsuche über die Reviergrenze nicht zwischen den Nachbarrevieren geregelt, dürfen Nachsuchen unter zeitnaher Information des Nachbarreviers uneingeschränkt über Reviergrenzen hinaus erfolgen.</a:t>
            </a:r>
          </a:p>
          <a:p>
            <a:pPr algn="l"/>
            <a:endParaRPr lang="de-CH" sz="1400" b="0" i="0" dirty="0">
              <a:solidFill>
                <a:srgbClr val="FF0000"/>
              </a:solidFill>
              <a:effectLst/>
              <a:latin typeface="Arial" panose="020B0604020202020204" pitchFamily="34" charset="0"/>
            </a:endParaRPr>
          </a:p>
          <a:p>
            <a:pPr algn="l"/>
            <a:r>
              <a:rPr lang="de-CH" sz="1400" b="0" i="0" dirty="0">
                <a:solidFill>
                  <a:srgbClr val="FF0000"/>
                </a:solidFill>
                <a:effectLst/>
                <a:latin typeface="Arial" panose="020B0604020202020204" pitchFamily="34" charset="0"/>
              </a:rPr>
              <a:t>Anerkannt sind Prüfungen und Nachweise gemäss schweizerischem Standard oder gemäss Reglementen mit vergleichbaren Anforderungen.</a:t>
            </a:r>
          </a:p>
          <a:p>
            <a:pPr algn="l" fontAlgn="ctr"/>
            <a:endParaRPr lang="de-CH" sz="600" b="1" i="0" dirty="0">
              <a:solidFill>
                <a:srgbClr val="454545"/>
              </a:solidFill>
              <a:effectLst/>
              <a:latin typeface="Font-Regular"/>
            </a:endParaRPr>
          </a:p>
        </p:txBody>
      </p:sp>
    </p:spTree>
    <p:extLst>
      <p:ext uri="{BB962C8B-B14F-4D97-AF65-F5344CB8AC3E}">
        <p14:creationId xmlns:p14="http://schemas.microsoft.com/office/powerpoint/2010/main" val="39756018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4776D8-DF68-4A08-B805-1F363A499467}"/>
              </a:ext>
            </a:extLst>
          </p:cNvPr>
          <p:cNvSpPr>
            <a:spLocks noGrp="1"/>
          </p:cNvSpPr>
          <p:nvPr>
            <p:ph type="title"/>
          </p:nvPr>
        </p:nvSpPr>
        <p:spPr>
          <a:xfrm>
            <a:off x="3392905" y="486138"/>
            <a:ext cx="7177234" cy="763928"/>
          </a:xfrm>
        </p:spPr>
        <p:txBody>
          <a:bodyPr anchor="b">
            <a:normAutofit/>
          </a:bodyPr>
          <a:lstStyle/>
          <a:p>
            <a:pPr algn="l"/>
            <a:r>
              <a:rPr lang="de-CH" sz="4400" b="1" dirty="0"/>
              <a:t>Nachsuche, Schweissarbeit</a:t>
            </a:r>
            <a:endParaRPr lang="de-CH" sz="4400" b="1" dirty="0">
              <a:solidFill>
                <a:srgbClr val="1F2D29"/>
              </a:solidFill>
            </a:endParaRPr>
          </a:p>
        </p:txBody>
      </p:sp>
      <p:sp>
        <p:nvSpPr>
          <p:cNvPr id="3" name="Inhaltsplatzhalter 2">
            <a:extLst>
              <a:ext uri="{FF2B5EF4-FFF2-40B4-BE49-F238E27FC236}">
                <a16:creationId xmlns:a16="http://schemas.microsoft.com/office/drawing/2014/main" id="{73AF749D-2FB5-46D1-8CDA-60E8918B2A76}"/>
              </a:ext>
            </a:extLst>
          </p:cNvPr>
          <p:cNvSpPr>
            <a:spLocks noGrp="1"/>
          </p:cNvSpPr>
          <p:nvPr>
            <p:ph idx="1"/>
          </p:nvPr>
        </p:nvSpPr>
        <p:spPr>
          <a:xfrm>
            <a:off x="2302933" y="1551008"/>
            <a:ext cx="8658292" cy="5104435"/>
          </a:xfrm>
        </p:spPr>
        <p:txBody>
          <a:bodyPr anchor="t">
            <a:normAutofit/>
          </a:bodyPr>
          <a:lstStyle/>
          <a:p>
            <a:r>
              <a:rPr lang="de-CH" sz="2400" dirty="0"/>
              <a:t>Suchen und Finden von totem oder verletztem Wild nach einem Schuss, Verkehrsunfall, o.ä.</a:t>
            </a:r>
          </a:p>
          <a:p>
            <a:r>
              <a:rPr lang="de-CH" sz="2400" dirty="0"/>
              <a:t>Unfälle mit Wildtieren: AG 703 (2024) / Schweiz 19’709 (2021)</a:t>
            </a:r>
          </a:p>
          <a:p>
            <a:r>
              <a:rPr lang="de-CH" sz="2400" dirty="0"/>
              <a:t>Riemenarbeit nur mit ausgebildetem Hund mit bestandener Prüfung</a:t>
            </a:r>
          </a:p>
          <a:p>
            <a:r>
              <a:rPr lang="de-CH" sz="2400" dirty="0"/>
              <a:t>evtl. mit Hetze mit fährtenlautem und wildscharfem Hund</a:t>
            </a:r>
          </a:p>
          <a:p>
            <a:r>
              <a:rPr lang="de-CH" sz="2400" dirty="0"/>
              <a:t>stellen und verbellen von wehrhaftem Wild</a:t>
            </a:r>
          </a:p>
          <a:p>
            <a:r>
              <a:rPr lang="de-CH" sz="2400" dirty="0"/>
              <a:t>Fährtenlaut und Wildschärfe erwünscht</a:t>
            </a:r>
          </a:p>
          <a:p>
            <a:r>
              <a:rPr lang="de-CH" sz="2400" dirty="0"/>
              <a:t>Totverweisen, Totverbellen</a:t>
            </a:r>
          </a:p>
          <a:p>
            <a:r>
              <a:rPr lang="de-CH" sz="2400" dirty="0"/>
              <a:t>NASU </a:t>
            </a:r>
            <a:r>
              <a:rPr lang="de-CH" sz="2400" dirty="0" err="1"/>
              <a:t>Kt</a:t>
            </a:r>
            <a:r>
              <a:rPr lang="de-CH" sz="2400" dirty="0"/>
              <a:t>. AG / rund 60 Hundegespanne 7/24 einsatzbereit</a:t>
            </a:r>
          </a:p>
          <a:p>
            <a:endParaRPr lang="de-CH" sz="1600" dirty="0">
              <a:solidFill>
                <a:srgbClr val="1F2D29"/>
              </a:solidFill>
            </a:endParaRPr>
          </a:p>
        </p:txBody>
      </p:sp>
    </p:spTree>
    <p:extLst>
      <p:ext uri="{BB962C8B-B14F-4D97-AF65-F5344CB8AC3E}">
        <p14:creationId xmlns:p14="http://schemas.microsoft.com/office/powerpoint/2010/main" val="32310376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54807" y="808056"/>
            <a:ext cx="3358090" cy="1077229"/>
          </a:xfrm>
        </p:spPr>
        <p:txBody>
          <a:bodyPr>
            <a:normAutofit/>
          </a:bodyPr>
          <a:lstStyle/>
          <a:p>
            <a:pPr algn="l"/>
            <a:r>
              <a:rPr lang="de-CH" b="1" dirty="0"/>
              <a:t>Wasserjagd</a:t>
            </a:r>
          </a:p>
        </p:txBody>
      </p:sp>
      <p:pic>
        <p:nvPicPr>
          <p:cNvPr id="48130" name="Picture 2" descr="http://t2.gstatic.com/images?q=tbn:ANd9GcSt-VWpSrBThWmIQkj5fsUTjBm5p329ExPm1DV6xqGGbm211yFI"/>
          <p:cNvPicPr>
            <a:picLocks noChangeAspect="1" noChangeArrowheads="1"/>
          </p:cNvPicPr>
          <p:nvPr/>
        </p:nvPicPr>
        <p:blipFill rotWithShape="1">
          <a:blip r:embed="rId2" cstate="print"/>
          <a:srcRect l="1979" r="11745" b="4"/>
          <a:stretch/>
        </p:blipFill>
        <p:spPr bwMode="auto">
          <a:xfrm>
            <a:off x="1659297" y="648309"/>
            <a:ext cx="2217523" cy="2122746"/>
          </a:xfrm>
          <a:prstGeom prst="rect">
            <a:avLst/>
          </a:prstGeom>
          <a:noFill/>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pic>
        <p:nvPicPr>
          <p:cNvPr id="48136" name="Picture 8" descr="http://dogranch.homepage.t-online.de/Galerie%20Jagd/picture-0034.jpg"/>
          <p:cNvPicPr>
            <a:picLocks noChangeAspect="1" noChangeArrowheads="1"/>
          </p:cNvPicPr>
          <p:nvPr/>
        </p:nvPicPr>
        <p:blipFill rotWithShape="1">
          <a:blip r:embed="rId3" cstate="print"/>
          <a:srcRect t="5405" r="5" b="30940"/>
          <a:stretch/>
        </p:blipFill>
        <p:spPr bwMode="auto">
          <a:xfrm>
            <a:off x="4037688" y="648309"/>
            <a:ext cx="2217523" cy="2122746"/>
          </a:xfrm>
          <a:prstGeom prst="rect">
            <a:avLst/>
          </a:prstGeom>
          <a:noFill/>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pic>
        <p:nvPicPr>
          <p:cNvPr id="48134" name="Picture 6" descr="http://t1.gstatic.com/images?q=tbn:ANd9GcQhCMLHwkjrs_OnZ5Qgsi10DFO24bVefpMWqTj9jbaB4RuJCQ5-"/>
          <p:cNvPicPr>
            <a:picLocks noChangeAspect="1" noChangeArrowheads="1"/>
          </p:cNvPicPr>
          <p:nvPr/>
        </p:nvPicPr>
        <p:blipFill rotWithShape="1">
          <a:blip r:embed="rId4" cstate="print"/>
          <a:srcRect r="10183" b="-3"/>
          <a:stretch/>
        </p:blipFill>
        <p:spPr bwMode="auto">
          <a:xfrm>
            <a:off x="1659296" y="2929985"/>
            <a:ext cx="4600978" cy="3281488"/>
          </a:xfrm>
          <a:prstGeom prst="rect">
            <a:avLst/>
          </a:prstGeom>
          <a:noFill/>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875C73E4-45B9-1F43-F846-AA2B7C787347}"/>
              </a:ext>
            </a:extLst>
          </p:cNvPr>
          <p:cNvSpPr txBox="1"/>
          <p:nvPr/>
        </p:nvSpPr>
        <p:spPr>
          <a:xfrm>
            <a:off x="2654969" y="265145"/>
            <a:ext cx="9537031" cy="5724644"/>
          </a:xfrm>
          <a:prstGeom prst="rect">
            <a:avLst/>
          </a:prstGeom>
          <a:noFill/>
        </p:spPr>
        <p:txBody>
          <a:bodyPr wrap="square" rtlCol="0">
            <a:spAutoFit/>
          </a:bodyPr>
          <a:lstStyle/>
          <a:p>
            <a:r>
              <a:rPr lang="de-CH" sz="3200" b="1" dirty="0"/>
              <a:t>Jagd ist kein Hobby – sondern ein gesetzlicher Auftrag!</a:t>
            </a:r>
          </a:p>
          <a:p>
            <a:endParaRPr lang="de-CH" dirty="0"/>
          </a:p>
          <a:p>
            <a:r>
              <a:rPr lang="de-CH" sz="2000" dirty="0"/>
              <a:t>Rechtliche Grundlagen:</a:t>
            </a:r>
          </a:p>
          <a:p>
            <a:pPr algn="l"/>
            <a:r>
              <a:rPr lang="de-CH" sz="1200" b="0" i="0" dirty="0">
                <a:effectLst/>
                <a:latin typeface="Arial" panose="020B0604020202020204" pitchFamily="34" charset="0"/>
              </a:rPr>
              <a:t>§ 17 Verwendung von Jagdhunden</a:t>
            </a:r>
          </a:p>
          <a:p>
            <a:pPr algn="l"/>
            <a:endParaRPr lang="de-CH" sz="1200" b="0" i="0" dirty="0">
              <a:effectLst/>
              <a:latin typeface="Arial" panose="020B0604020202020204" pitchFamily="34" charset="0"/>
            </a:endParaRPr>
          </a:p>
          <a:p>
            <a:pPr algn="l"/>
            <a:r>
              <a:rPr lang="de-CH" sz="1400" b="0" i="0" dirty="0">
                <a:effectLst/>
                <a:latin typeface="Arial" panose="020B0604020202020204" pitchFamily="34" charset="0"/>
              </a:rPr>
              <a:t>Auf der Jagd sind zum Aufstöbern, zur Baujagd, zum Vorstehen, zur Nachsuche </a:t>
            </a:r>
            <a:r>
              <a:rPr lang="de-CH" sz="1400" b="0" i="0" dirty="0">
                <a:solidFill>
                  <a:srgbClr val="FF0000"/>
                </a:solidFill>
                <a:effectLst/>
                <a:latin typeface="Arial" panose="020B0604020202020204" pitchFamily="34" charset="0"/>
              </a:rPr>
              <a:t>und zum Apportieren </a:t>
            </a:r>
            <a:r>
              <a:rPr lang="de-CH" sz="1400" b="1" i="0" dirty="0">
                <a:solidFill>
                  <a:srgbClr val="FF0000"/>
                </a:solidFill>
                <a:effectLst/>
                <a:latin typeface="Arial" panose="020B0604020202020204" pitchFamily="34" charset="0"/>
              </a:rPr>
              <a:t>nur geeignete Jagdhunde </a:t>
            </a:r>
            <a:r>
              <a:rPr lang="de-CH" sz="1400" b="0" i="0" dirty="0">
                <a:solidFill>
                  <a:srgbClr val="FF0000"/>
                </a:solidFill>
                <a:effectLst/>
                <a:latin typeface="Arial" panose="020B0604020202020204" pitchFamily="34" charset="0"/>
              </a:rPr>
              <a:t>zu verwenden</a:t>
            </a:r>
            <a:r>
              <a:rPr lang="de-CH" sz="1400" b="0" i="0" dirty="0">
                <a:effectLst/>
                <a:latin typeface="Arial" panose="020B0604020202020204" pitchFamily="34" charset="0"/>
              </a:rPr>
              <a:t>.</a:t>
            </a:r>
          </a:p>
          <a:p>
            <a:pPr algn="l"/>
            <a:endParaRPr lang="de-CH" sz="1400" b="0" i="0" dirty="0">
              <a:effectLst/>
              <a:latin typeface="Arial" panose="020B0604020202020204" pitchFamily="34" charset="0"/>
            </a:endParaRPr>
          </a:p>
          <a:p>
            <a:pPr algn="l"/>
            <a:r>
              <a:rPr lang="de-CH" sz="1400" b="0" i="0" dirty="0">
                <a:effectLst/>
                <a:latin typeface="Arial" panose="020B0604020202020204" pitchFamily="34" charset="0"/>
              </a:rPr>
              <a:t>Als Stöberhunde sind ausser Deutschen Wachtelhunden, Spaniels, Laufhunden/ Bracken nur Jagdhunde mit einer </a:t>
            </a:r>
            <a:r>
              <a:rPr lang="de-CH" sz="1400" b="0" i="0" dirty="0" err="1">
                <a:effectLst/>
                <a:latin typeface="Arial" panose="020B0604020202020204" pitchFamily="34" charset="0"/>
              </a:rPr>
              <a:t>Risthöhe</a:t>
            </a:r>
            <a:r>
              <a:rPr lang="de-CH" sz="1400" b="0" i="0" dirty="0">
                <a:effectLst/>
                <a:latin typeface="Arial" panose="020B0604020202020204" pitchFamily="34" charset="0"/>
              </a:rPr>
              <a:t> bis 42 cm zugelassen. Diese Einschränkung gilt nicht für die Wasserjagd.</a:t>
            </a:r>
          </a:p>
          <a:p>
            <a:pPr algn="l"/>
            <a:endParaRPr lang="de-CH" sz="1400" b="0" i="0" dirty="0">
              <a:effectLst/>
              <a:latin typeface="Arial" panose="020B0604020202020204" pitchFamily="34" charset="0"/>
            </a:endParaRPr>
          </a:p>
          <a:p>
            <a:pPr algn="l"/>
            <a:r>
              <a:rPr lang="de-CH" sz="1400" b="0" i="0" dirty="0">
                <a:effectLst/>
                <a:latin typeface="Arial" panose="020B0604020202020204" pitchFamily="34" charset="0"/>
              </a:rPr>
              <a:t>Die Verwendung von spur-, fährten- und sichtlauten Stöberhunden ist vom 1. Oktober bis 31. Dezember erlaubt. </a:t>
            </a:r>
            <a:r>
              <a:rPr lang="de-CH" sz="1400" b="0" i="0" dirty="0">
                <a:solidFill>
                  <a:srgbClr val="FF0000"/>
                </a:solidFill>
                <a:effectLst/>
                <a:latin typeface="Arial" panose="020B0604020202020204" pitchFamily="34" charset="0"/>
              </a:rPr>
              <a:t>Für die Wasserjagd und die </a:t>
            </a:r>
            <a:r>
              <a:rPr lang="de-CH" sz="1400" b="0" i="0" dirty="0" err="1">
                <a:solidFill>
                  <a:srgbClr val="FF0000"/>
                </a:solidFill>
                <a:effectLst/>
                <a:latin typeface="Arial" panose="020B0604020202020204" pitchFamily="34" charset="0"/>
              </a:rPr>
              <a:t>Verlorensuche</a:t>
            </a:r>
            <a:r>
              <a:rPr lang="de-CH" sz="1400" b="0" i="0" dirty="0">
                <a:solidFill>
                  <a:srgbClr val="FF0000"/>
                </a:solidFill>
                <a:effectLst/>
                <a:latin typeface="Arial" panose="020B0604020202020204" pitchFamily="34" charset="0"/>
              </a:rPr>
              <a:t> müssen </a:t>
            </a:r>
            <a:r>
              <a:rPr lang="de-CH" sz="1400" b="1" i="0" dirty="0">
                <a:solidFill>
                  <a:srgbClr val="FF0000"/>
                </a:solidFill>
                <a:effectLst/>
                <a:latin typeface="Arial" panose="020B0604020202020204" pitchFamily="34" charset="0"/>
              </a:rPr>
              <a:t>geprüfte Apportierhunde </a:t>
            </a:r>
            <a:r>
              <a:rPr lang="de-CH" sz="1400" b="0" i="0" dirty="0">
                <a:solidFill>
                  <a:srgbClr val="FF0000"/>
                </a:solidFill>
                <a:effectLst/>
                <a:latin typeface="Arial" panose="020B0604020202020204" pitchFamily="34" charset="0"/>
              </a:rPr>
              <a:t>eingesetzt werden.</a:t>
            </a:r>
          </a:p>
          <a:p>
            <a:pPr algn="l"/>
            <a:endParaRPr lang="de-CH" sz="1400" b="0" i="0" dirty="0">
              <a:effectLst/>
              <a:latin typeface="Arial" panose="020B0604020202020204" pitchFamily="34" charset="0"/>
            </a:endParaRPr>
          </a:p>
          <a:p>
            <a:pPr algn="l"/>
            <a:r>
              <a:rPr lang="de-CH" sz="1400" b="0" i="0" dirty="0">
                <a:effectLst/>
                <a:latin typeface="Arial" panose="020B0604020202020204" pitchFamily="34" charset="0"/>
              </a:rPr>
              <a:t>Die Baujagd ist nur mit einem am Kunstbau </a:t>
            </a:r>
            <a:r>
              <a:rPr lang="de-CH" sz="1400" b="1" i="0" dirty="0">
                <a:effectLst/>
                <a:latin typeface="Arial" panose="020B0604020202020204" pitchFamily="34" charset="0"/>
              </a:rPr>
              <a:t>geprüften Bodenhund </a:t>
            </a:r>
            <a:r>
              <a:rPr lang="de-CH" sz="1400" b="0" i="0" dirty="0">
                <a:effectLst/>
                <a:latin typeface="Arial" panose="020B0604020202020204" pitchFamily="34" charset="0"/>
              </a:rPr>
              <a:t>zulässig.</a:t>
            </a:r>
          </a:p>
          <a:p>
            <a:pPr algn="l"/>
            <a:endParaRPr lang="de-CH" sz="1400" b="0" i="0" dirty="0">
              <a:effectLst/>
              <a:latin typeface="Arial" panose="020B0604020202020204" pitchFamily="34" charset="0"/>
            </a:endParaRPr>
          </a:p>
          <a:p>
            <a:pPr algn="l"/>
            <a:r>
              <a:rPr lang="de-CH" sz="1400" b="1" i="0" dirty="0">
                <a:effectLst/>
                <a:latin typeface="Arial" panose="020B0604020202020204" pitchFamily="34" charset="0"/>
              </a:rPr>
              <a:t>Für jedes beschossene oder verunfallte Wildtier, das nicht auf Sichtdistanz verendet ist, muss eine </a:t>
            </a:r>
            <a:r>
              <a:rPr lang="de-CH" sz="1400" b="1" i="0" u="sng" dirty="0">
                <a:effectLst/>
                <a:latin typeface="Arial" panose="020B0604020202020204" pitchFamily="34" charset="0"/>
              </a:rPr>
              <a:t>fachgerechte Nachsuche </a:t>
            </a:r>
            <a:r>
              <a:rPr lang="de-CH" sz="1400" b="1" i="0" dirty="0">
                <a:effectLst/>
                <a:latin typeface="Arial" panose="020B0604020202020204" pitchFamily="34" charset="0"/>
              </a:rPr>
              <a:t>mit einem </a:t>
            </a:r>
            <a:r>
              <a:rPr lang="de-CH" sz="1400" b="1" i="0" u="sng" dirty="0">
                <a:effectLst/>
                <a:latin typeface="Arial" panose="020B0604020202020204" pitchFamily="34" charset="0"/>
              </a:rPr>
              <a:t>geprüften </a:t>
            </a:r>
            <a:r>
              <a:rPr lang="de-CH" sz="1400" b="1" i="0" u="sng" dirty="0" err="1">
                <a:effectLst/>
                <a:latin typeface="Arial" panose="020B0604020202020204" pitchFamily="34" charset="0"/>
              </a:rPr>
              <a:t>Nachsuchehund</a:t>
            </a:r>
            <a:r>
              <a:rPr lang="de-CH" sz="1400" b="1" i="0" u="sng" dirty="0">
                <a:effectLst/>
                <a:latin typeface="Arial" panose="020B0604020202020204" pitchFamily="34" charset="0"/>
              </a:rPr>
              <a:t> </a:t>
            </a:r>
            <a:r>
              <a:rPr lang="de-CH" sz="1400" b="1" i="0" dirty="0">
                <a:effectLst/>
                <a:latin typeface="Arial" panose="020B0604020202020204" pitchFamily="34" charset="0"/>
              </a:rPr>
              <a:t>durchgeführt werden.</a:t>
            </a:r>
          </a:p>
          <a:p>
            <a:pPr algn="l"/>
            <a:endParaRPr lang="de-CH" sz="1400" b="0" i="0" dirty="0">
              <a:effectLst/>
              <a:latin typeface="Arial" panose="020B0604020202020204" pitchFamily="34" charset="0"/>
            </a:endParaRPr>
          </a:p>
          <a:p>
            <a:pPr algn="l"/>
            <a:r>
              <a:rPr lang="de-CH" sz="1400" b="0" i="0" dirty="0">
                <a:effectLst/>
                <a:latin typeface="Arial" panose="020B0604020202020204" pitchFamily="34" charset="0"/>
              </a:rPr>
              <a:t>Wird die Nachsuche über die Reviergrenze nicht zwischen den Nachbarrevieren geregelt, dürfen Nachsuchen unter zeitnaher Information des Nachbarreviers uneingeschränkt über Reviergrenzen hinaus erfolgen.</a:t>
            </a:r>
          </a:p>
          <a:p>
            <a:pPr algn="l"/>
            <a:endParaRPr lang="de-CH" sz="1400" b="0" i="0" dirty="0">
              <a:effectLst/>
              <a:latin typeface="Arial" panose="020B0604020202020204" pitchFamily="34" charset="0"/>
            </a:endParaRPr>
          </a:p>
          <a:p>
            <a:pPr algn="l"/>
            <a:r>
              <a:rPr lang="de-CH" sz="1400" b="0" i="0" dirty="0">
                <a:effectLst/>
                <a:latin typeface="Arial" panose="020B0604020202020204" pitchFamily="34" charset="0"/>
              </a:rPr>
              <a:t>Anerkannt sind Prüfungen und Nachweise gemäss schweizerischem Standard oder gemäss Reglementen mit vergleichbaren Anforderungen.</a:t>
            </a:r>
          </a:p>
          <a:p>
            <a:pPr algn="l" fontAlgn="ctr"/>
            <a:endParaRPr lang="de-CH" sz="600" b="1" i="0" dirty="0">
              <a:solidFill>
                <a:srgbClr val="454545"/>
              </a:solidFill>
              <a:effectLst/>
              <a:latin typeface="Font-Regular"/>
            </a:endParaRPr>
          </a:p>
        </p:txBody>
      </p:sp>
    </p:spTree>
    <p:extLst>
      <p:ext uri="{BB962C8B-B14F-4D97-AF65-F5344CB8AC3E}">
        <p14:creationId xmlns:p14="http://schemas.microsoft.com/office/powerpoint/2010/main" val="37220467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325D46-787D-4EB3-B5A0-4831DAF6340F}"/>
              </a:ext>
            </a:extLst>
          </p:cNvPr>
          <p:cNvSpPr>
            <a:spLocks noGrp="1"/>
          </p:cNvSpPr>
          <p:nvPr>
            <p:ph type="title"/>
          </p:nvPr>
        </p:nvSpPr>
        <p:spPr>
          <a:xfrm>
            <a:off x="2611808" y="405114"/>
            <a:ext cx="7958331" cy="856527"/>
          </a:xfrm>
        </p:spPr>
        <p:txBody>
          <a:bodyPr anchor="b">
            <a:normAutofit/>
          </a:bodyPr>
          <a:lstStyle/>
          <a:p>
            <a:pPr algn="l"/>
            <a:r>
              <a:rPr lang="de-CH" sz="4400" b="1" dirty="0"/>
              <a:t>Wasserjagd</a:t>
            </a:r>
            <a:endParaRPr lang="de-CH" sz="4400" b="1" dirty="0">
              <a:solidFill>
                <a:srgbClr val="1F2D29"/>
              </a:solidFill>
            </a:endParaRPr>
          </a:p>
        </p:txBody>
      </p:sp>
      <p:sp>
        <p:nvSpPr>
          <p:cNvPr id="3" name="Inhaltsplatzhalter 2">
            <a:extLst>
              <a:ext uri="{FF2B5EF4-FFF2-40B4-BE49-F238E27FC236}">
                <a16:creationId xmlns:a16="http://schemas.microsoft.com/office/drawing/2014/main" id="{F446EC5E-7969-4528-AA86-E97CA1058E98}"/>
              </a:ext>
            </a:extLst>
          </p:cNvPr>
          <p:cNvSpPr>
            <a:spLocks noGrp="1"/>
          </p:cNvSpPr>
          <p:nvPr>
            <p:ph idx="1"/>
          </p:nvPr>
        </p:nvSpPr>
        <p:spPr>
          <a:xfrm>
            <a:off x="2302933" y="1990846"/>
            <a:ext cx="8785614" cy="4093865"/>
          </a:xfrm>
        </p:spPr>
        <p:txBody>
          <a:bodyPr anchor="t">
            <a:normAutofit/>
          </a:bodyPr>
          <a:lstStyle/>
          <a:p>
            <a:r>
              <a:rPr lang="de-CH" sz="2400" dirty="0"/>
              <a:t>Grundsätzlich mit wasserfreudigen Hunden </a:t>
            </a:r>
            <a:r>
              <a:rPr lang="de-CH" sz="2400"/>
              <a:t>die apportieren</a:t>
            </a:r>
            <a:endParaRPr lang="de-CH" sz="2400" dirty="0"/>
          </a:p>
          <a:p>
            <a:r>
              <a:rPr lang="de-CH" sz="2400" dirty="0"/>
              <a:t>Suchen und Bringen von totem und verletztem Wasserwild</a:t>
            </a:r>
          </a:p>
          <a:p>
            <a:r>
              <a:rPr lang="de-CH" sz="2400" dirty="0"/>
              <a:t>mit ausgebildetem Hund mit bestandener Prüfung</a:t>
            </a:r>
          </a:p>
          <a:p>
            <a:r>
              <a:rPr lang="de-CH" sz="2400" dirty="0"/>
              <a:t>Gehorsam, Hund soll sich lenken lassen </a:t>
            </a:r>
          </a:p>
          <a:p>
            <a:r>
              <a:rPr lang="de-CH" sz="2400" dirty="0"/>
              <a:t>Standruhe, keine schusshitzigen Hunde</a:t>
            </a:r>
          </a:p>
          <a:p>
            <a:r>
              <a:rPr lang="de-CH" sz="2400" dirty="0"/>
              <a:t>(oder Stöbern)</a:t>
            </a:r>
          </a:p>
          <a:p>
            <a:endParaRPr lang="de-CH" sz="1600" dirty="0">
              <a:solidFill>
                <a:srgbClr val="1F2D29"/>
              </a:solidFill>
            </a:endParaRPr>
          </a:p>
        </p:txBody>
      </p:sp>
    </p:spTree>
    <p:extLst>
      <p:ext uri="{BB962C8B-B14F-4D97-AF65-F5344CB8AC3E}">
        <p14:creationId xmlns:p14="http://schemas.microsoft.com/office/powerpoint/2010/main" val="29729788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50686" y="2890385"/>
            <a:ext cx="2739581" cy="1077229"/>
          </a:xfrm>
        </p:spPr>
        <p:txBody>
          <a:bodyPr>
            <a:normAutofit/>
          </a:bodyPr>
          <a:lstStyle/>
          <a:p>
            <a:pPr algn="l"/>
            <a:r>
              <a:rPr lang="de-CH" sz="3200" b="1" dirty="0" err="1"/>
              <a:t>Verlorensuche</a:t>
            </a:r>
            <a:endParaRPr lang="de-CH" sz="3200" b="1" dirty="0"/>
          </a:p>
        </p:txBody>
      </p:sp>
      <p:pic>
        <p:nvPicPr>
          <p:cNvPr id="52232" name="Picture 8" descr="http://t0.gstatic.com/images?q=tbn:ANd9GcRB_bK6o-BXm-xK7vpteudCkcwd2Bo4Q7gsCq_jPt1i_x_VXQEs"/>
          <p:cNvPicPr>
            <a:picLocks noChangeAspect="1" noChangeArrowheads="1"/>
          </p:cNvPicPr>
          <p:nvPr/>
        </p:nvPicPr>
        <p:blipFill rotWithShape="1">
          <a:blip r:embed="rId2" cstate="print"/>
          <a:srcRect t="4271"/>
          <a:stretch/>
        </p:blipFill>
        <p:spPr bwMode="auto">
          <a:xfrm>
            <a:off x="5436752" y="-1"/>
            <a:ext cx="5948167" cy="4265113"/>
          </a:xfrm>
          <a:prstGeom prst="rect">
            <a:avLst/>
          </a:prstGeom>
          <a:noFill/>
          <a:ln w="12700">
            <a:solidFill>
              <a:schemeClr val="tx1"/>
            </a:solidFill>
          </a:ln>
        </p:spPr>
      </p:pic>
      <p:pic>
        <p:nvPicPr>
          <p:cNvPr id="52240" name="Picture 16" descr="http://t2.gstatic.com/images?q=tbn:ANd9GcRnLZf2D9eE0yVRwXPiQtoo5xJ9BvDXTUjQQ_5mKQNG_vDlLwpH5g"/>
          <p:cNvPicPr>
            <a:picLocks noChangeAspect="1" noChangeArrowheads="1"/>
          </p:cNvPicPr>
          <p:nvPr/>
        </p:nvPicPr>
        <p:blipFill rotWithShape="1">
          <a:blip r:embed="rId3" cstate="print"/>
          <a:srcRect l="11115" r="10941" b="-1"/>
          <a:stretch/>
        </p:blipFill>
        <p:spPr bwMode="auto">
          <a:xfrm>
            <a:off x="5437271" y="4267831"/>
            <a:ext cx="2968534" cy="2590396"/>
          </a:xfrm>
          <a:prstGeom prst="rect">
            <a:avLst/>
          </a:prstGeom>
          <a:noFill/>
          <a:ln w="12700">
            <a:solidFill>
              <a:schemeClr val="tx1"/>
            </a:solidFill>
          </a:ln>
        </p:spPr>
      </p:pic>
      <p:pic>
        <p:nvPicPr>
          <p:cNvPr id="52243" name="Picture 2" descr="https://www.snautz.de/bilder/hunde/zuechter/1415-2-280x280.jpg">
            <a:extLst>
              <a:ext uri="{FF2B5EF4-FFF2-40B4-BE49-F238E27FC236}">
                <a16:creationId xmlns:a16="http://schemas.microsoft.com/office/drawing/2014/main" id="{77F4722B-0662-4FAD-AF0F-56C7A30D89F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256" r="13978" b="1"/>
          <a:stretch/>
        </p:blipFill>
        <p:spPr bwMode="auto">
          <a:xfrm>
            <a:off x="8405805" y="4267831"/>
            <a:ext cx="2979115" cy="2590396"/>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67FB28-F21B-419A-BFAC-4A4D76854754}"/>
              </a:ext>
            </a:extLst>
          </p:cNvPr>
          <p:cNvSpPr>
            <a:spLocks noGrp="1"/>
          </p:cNvSpPr>
          <p:nvPr>
            <p:ph type="title"/>
          </p:nvPr>
        </p:nvSpPr>
        <p:spPr>
          <a:xfrm>
            <a:off x="2611808" y="509286"/>
            <a:ext cx="7958331" cy="763929"/>
          </a:xfrm>
        </p:spPr>
        <p:txBody>
          <a:bodyPr anchor="b">
            <a:normAutofit/>
          </a:bodyPr>
          <a:lstStyle/>
          <a:p>
            <a:pPr algn="l"/>
            <a:r>
              <a:rPr lang="de-CH" sz="4400" b="1" dirty="0" err="1"/>
              <a:t>Verlorensuche</a:t>
            </a:r>
            <a:endParaRPr lang="de-CH" sz="4400" b="1" dirty="0">
              <a:solidFill>
                <a:srgbClr val="1F2D29"/>
              </a:solidFill>
            </a:endParaRPr>
          </a:p>
        </p:txBody>
      </p:sp>
      <p:sp>
        <p:nvSpPr>
          <p:cNvPr id="3" name="Inhaltsplatzhalter 2">
            <a:extLst>
              <a:ext uri="{FF2B5EF4-FFF2-40B4-BE49-F238E27FC236}">
                <a16:creationId xmlns:a16="http://schemas.microsoft.com/office/drawing/2014/main" id="{067E08DA-BAE3-4699-897C-ED0A3F9E2AC6}"/>
              </a:ext>
            </a:extLst>
          </p:cNvPr>
          <p:cNvSpPr>
            <a:spLocks noGrp="1"/>
          </p:cNvSpPr>
          <p:nvPr>
            <p:ph idx="1"/>
          </p:nvPr>
        </p:nvSpPr>
        <p:spPr>
          <a:xfrm>
            <a:off x="2302933" y="1956122"/>
            <a:ext cx="7621606" cy="4128589"/>
          </a:xfrm>
        </p:spPr>
        <p:txBody>
          <a:bodyPr anchor="t">
            <a:noAutofit/>
          </a:bodyPr>
          <a:lstStyle/>
          <a:p>
            <a:r>
              <a:rPr lang="de-CH" sz="2400" dirty="0"/>
              <a:t>besteht aus </a:t>
            </a:r>
            <a:r>
              <a:rPr lang="de-CH" sz="2400" dirty="0" err="1"/>
              <a:t>Verlorensuche</a:t>
            </a:r>
            <a:r>
              <a:rPr lang="de-CH" sz="2400" dirty="0"/>
              <a:t> und anschliessendem Bringen</a:t>
            </a:r>
          </a:p>
          <a:p>
            <a:r>
              <a:rPr lang="de-CH" sz="2400" dirty="0"/>
              <a:t>mit ausgebildetem Hund mit bestandener Prüfung</a:t>
            </a:r>
          </a:p>
          <a:p>
            <a:r>
              <a:rPr lang="de-CH" sz="2400" dirty="0"/>
              <a:t>geeigneter Hunde-Einsatz je nach Wildart</a:t>
            </a:r>
          </a:p>
          <a:p>
            <a:r>
              <a:rPr lang="de-CH" sz="2400" dirty="0"/>
              <a:t>sowohl im Wald, Feld oder Wasser</a:t>
            </a:r>
          </a:p>
          <a:p>
            <a:r>
              <a:rPr lang="de-CH" sz="2400" dirty="0"/>
              <a:t>mit Anschuss </a:t>
            </a:r>
            <a:r>
              <a:rPr lang="de-CH" sz="2400" dirty="0">
                <a:sym typeface="Wingdings"/>
              </a:rPr>
              <a:t> </a:t>
            </a:r>
            <a:r>
              <a:rPr lang="de-CH" sz="2400" dirty="0" err="1">
                <a:sym typeface="Wingdings"/>
              </a:rPr>
              <a:t>Verlorensuche</a:t>
            </a:r>
            <a:endParaRPr lang="de-CH" sz="2400" dirty="0"/>
          </a:p>
          <a:p>
            <a:r>
              <a:rPr lang="de-CH" sz="2400" dirty="0"/>
              <a:t>ohne Anschuss </a:t>
            </a:r>
            <a:r>
              <a:rPr lang="de-CH" sz="2400" dirty="0">
                <a:sym typeface="Wingdings"/>
              </a:rPr>
              <a:t> </a:t>
            </a:r>
            <a:r>
              <a:rPr lang="de-CH" sz="2400" dirty="0" err="1">
                <a:sym typeface="Wingdings"/>
              </a:rPr>
              <a:t>Freiverlorensuche</a:t>
            </a:r>
            <a:endParaRPr lang="de-CH" sz="2400" dirty="0">
              <a:sym typeface="Wingdings"/>
            </a:endParaRPr>
          </a:p>
        </p:txBody>
      </p:sp>
    </p:spTree>
    <p:extLst>
      <p:ext uri="{BB962C8B-B14F-4D97-AF65-F5344CB8AC3E}">
        <p14:creationId xmlns:p14="http://schemas.microsoft.com/office/powerpoint/2010/main" val="18500388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69475" y="812721"/>
            <a:ext cx="4203364" cy="1077229"/>
          </a:xfrm>
        </p:spPr>
        <p:txBody>
          <a:bodyPr>
            <a:normAutofit/>
          </a:bodyPr>
          <a:lstStyle/>
          <a:p>
            <a:pPr algn="l"/>
            <a:r>
              <a:rPr lang="de-CH" b="1" dirty="0"/>
              <a:t>Apportieren</a:t>
            </a:r>
          </a:p>
        </p:txBody>
      </p:sp>
      <p:sp>
        <p:nvSpPr>
          <p:cNvPr id="3" name="Inhaltsplatzhalter 2"/>
          <p:cNvSpPr>
            <a:spLocks noGrp="1"/>
          </p:cNvSpPr>
          <p:nvPr>
            <p:ph idx="1"/>
          </p:nvPr>
        </p:nvSpPr>
        <p:spPr>
          <a:xfrm>
            <a:off x="5946213" y="2056781"/>
            <a:ext cx="5283745" cy="4563938"/>
          </a:xfrm>
        </p:spPr>
        <p:txBody>
          <a:bodyPr>
            <a:normAutofit/>
          </a:bodyPr>
          <a:lstStyle/>
          <a:p>
            <a:pPr>
              <a:buNone/>
            </a:pPr>
            <a:r>
              <a:rPr lang="de-CH" sz="1800" dirty="0"/>
              <a:t>	</a:t>
            </a:r>
            <a:r>
              <a:rPr lang="de-CH" sz="2400" u="sng" dirty="0"/>
              <a:t>Apportierhunde:</a:t>
            </a:r>
          </a:p>
          <a:p>
            <a:r>
              <a:rPr lang="de-CH" sz="2400" dirty="0"/>
              <a:t>kommen zum Einsatz um erlegtes Wild zu suchen und bringen</a:t>
            </a:r>
          </a:p>
          <a:p>
            <a:r>
              <a:rPr lang="de-CH" sz="2400" dirty="0"/>
              <a:t>bei der Suche, Buschieren, Wasserjagd, </a:t>
            </a:r>
            <a:r>
              <a:rPr lang="de-CH" sz="2400" dirty="0" err="1"/>
              <a:t>Verlorensuche</a:t>
            </a:r>
            <a:r>
              <a:rPr lang="de-CH" sz="2400" dirty="0"/>
              <a:t>, etc.</a:t>
            </a:r>
          </a:p>
          <a:p>
            <a:r>
              <a:rPr lang="de-CH" sz="2400" dirty="0"/>
              <a:t>mit ausgebildetem Hund mit bestandener Prüfung</a:t>
            </a:r>
          </a:p>
          <a:p>
            <a:r>
              <a:rPr lang="de-CH" sz="2400" dirty="0"/>
              <a:t>nebst Labrador auch Vorstehhunde und andere</a:t>
            </a:r>
          </a:p>
        </p:txBody>
      </p:sp>
      <p:pic>
        <p:nvPicPr>
          <p:cNvPr id="2052" name="Picture 4" descr="http://t0.gstatic.com/images?q=tbn:ANd9GcTuqt95wQK_PdcLHp548-le6v-mzW72CD981r71yNuVtM7hQvmpE0DwvYLR3A"/>
          <p:cNvPicPr>
            <a:picLocks noChangeAspect="1" noChangeArrowheads="1"/>
          </p:cNvPicPr>
          <p:nvPr/>
        </p:nvPicPr>
        <p:blipFill rotWithShape="1">
          <a:blip r:embed="rId2" cstate="print"/>
          <a:srcRect t="3680" r="1" b="8550"/>
          <a:stretch/>
        </p:blipFill>
        <p:spPr bwMode="auto">
          <a:xfrm>
            <a:off x="1007760" y="1"/>
            <a:ext cx="4430108" cy="2605377"/>
          </a:xfrm>
          <a:prstGeom prst="rect">
            <a:avLst/>
          </a:prstGeom>
          <a:noFill/>
          <a:ln w="12700">
            <a:solidFill>
              <a:schemeClr val="tx1"/>
            </a:solidFill>
          </a:ln>
        </p:spPr>
      </p:pic>
      <p:pic>
        <p:nvPicPr>
          <p:cNvPr id="2050" name="Picture 2" descr="http://file1.npage.de/000870/11/bilder/labrador_braun_und_gelb.jpg"/>
          <p:cNvPicPr>
            <a:picLocks noChangeAspect="1" noChangeArrowheads="1"/>
          </p:cNvPicPr>
          <p:nvPr/>
        </p:nvPicPr>
        <p:blipFill rotWithShape="1">
          <a:blip r:embed="rId3" cstate="print"/>
          <a:srcRect t="14103" r="-3" b="9403"/>
          <a:stretch/>
        </p:blipFill>
        <p:spPr bwMode="auto">
          <a:xfrm>
            <a:off x="1007761" y="2608873"/>
            <a:ext cx="4430108" cy="4249126"/>
          </a:xfrm>
          <a:prstGeom prst="rect">
            <a:avLst/>
          </a:prstGeom>
          <a:noFill/>
          <a:ln w="12700">
            <a:solidFill>
              <a:schemeClr val="tx1"/>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BDBCF8FC-7A8A-868F-0079-6B52B905C292}"/>
              </a:ext>
            </a:extLst>
          </p:cNvPr>
          <p:cNvSpPr txBox="1"/>
          <p:nvPr/>
        </p:nvSpPr>
        <p:spPr>
          <a:xfrm>
            <a:off x="2895600" y="248652"/>
            <a:ext cx="7692190" cy="646331"/>
          </a:xfrm>
          <a:prstGeom prst="rect">
            <a:avLst/>
          </a:prstGeom>
          <a:noFill/>
        </p:spPr>
        <p:txBody>
          <a:bodyPr wrap="square" rtlCol="0">
            <a:spAutoFit/>
          </a:bodyPr>
          <a:lstStyle/>
          <a:p>
            <a:r>
              <a:rPr lang="de-CH" sz="3600" b="1" dirty="0"/>
              <a:t>Moderne Entwicklung</a:t>
            </a:r>
          </a:p>
        </p:txBody>
      </p:sp>
      <p:sp>
        <p:nvSpPr>
          <p:cNvPr id="5" name="Textfeld 4">
            <a:extLst>
              <a:ext uri="{FF2B5EF4-FFF2-40B4-BE49-F238E27FC236}">
                <a16:creationId xmlns:a16="http://schemas.microsoft.com/office/drawing/2014/main" id="{6DDAE392-1BCE-917E-4A82-5ABEDD65BA44}"/>
              </a:ext>
            </a:extLst>
          </p:cNvPr>
          <p:cNvSpPr txBox="1"/>
          <p:nvPr/>
        </p:nvSpPr>
        <p:spPr>
          <a:xfrm>
            <a:off x="2895600" y="2149642"/>
            <a:ext cx="8422105" cy="3785652"/>
          </a:xfrm>
          <a:prstGeom prst="rect">
            <a:avLst/>
          </a:prstGeom>
          <a:noFill/>
        </p:spPr>
        <p:txBody>
          <a:bodyPr wrap="square" rtlCol="0">
            <a:spAutoFit/>
          </a:bodyPr>
          <a:lstStyle/>
          <a:p>
            <a:pPr marL="342900" indent="-342900" algn="l">
              <a:buFont typeface="Arial" panose="020B0604020202020204" pitchFamily="34" charset="0"/>
              <a:buChar char="•"/>
            </a:pPr>
            <a:r>
              <a:rPr lang="de-CH" sz="2000" b="1" i="0" dirty="0">
                <a:solidFill>
                  <a:srgbClr val="0A0A0A"/>
                </a:solidFill>
                <a:effectLst/>
                <a:latin typeface="Google Sans"/>
              </a:rPr>
              <a:t>Jagdliche Partnerschaft:</a:t>
            </a:r>
            <a:r>
              <a:rPr lang="de-CH" sz="2000" b="0" i="0" dirty="0">
                <a:solidFill>
                  <a:srgbClr val="0A0A0A"/>
                </a:solidFill>
                <a:effectLst/>
                <a:latin typeface="Google Sans"/>
              </a:rPr>
              <a:t> Auch heute noch sind Jagdhunde unverzichtbare Helfer in der Jagd. Ihre Fähigkeit, Spuren zu verfolgen, und ihre Gehorsamkeit sind für das erfolgreiche und tierschutzgerechte Jagen unerlässlich.</a:t>
            </a:r>
            <a:br>
              <a:rPr lang="de-CH" sz="2000" b="0" i="0" dirty="0">
                <a:solidFill>
                  <a:srgbClr val="0A0A0A"/>
                </a:solidFill>
                <a:effectLst/>
                <a:latin typeface="Google Sans"/>
              </a:rPr>
            </a:br>
            <a:endParaRPr lang="de-CH" sz="2000" b="0" i="0" dirty="0">
              <a:solidFill>
                <a:srgbClr val="0A0A0A"/>
              </a:solidFill>
              <a:effectLst/>
              <a:latin typeface="Google Sans"/>
            </a:endParaRPr>
          </a:p>
          <a:p>
            <a:pPr marL="342900" indent="-342900" algn="l">
              <a:buFont typeface="Arial" panose="020B0604020202020204" pitchFamily="34" charset="0"/>
              <a:buChar char="•"/>
            </a:pPr>
            <a:r>
              <a:rPr lang="de-CH" sz="2000" b="1" i="0" dirty="0">
                <a:solidFill>
                  <a:srgbClr val="0A0A0A"/>
                </a:solidFill>
                <a:effectLst/>
                <a:latin typeface="Google Sans"/>
              </a:rPr>
              <a:t>Sozialer Partner:</a:t>
            </a:r>
            <a:r>
              <a:rPr lang="de-CH" sz="2000" b="0" i="0" dirty="0">
                <a:solidFill>
                  <a:srgbClr val="0A0A0A"/>
                </a:solidFill>
                <a:effectLst/>
                <a:latin typeface="Google Sans"/>
              </a:rPr>
              <a:t> Die enge Bindung zwischen Mensch und Hund ist zu einem wichtigen Aspekt im Alltag geworden. Hunde sind oft Freunde und Sozialpartner für Menschen jeden Alters.</a:t>
            </a:r>
            <a:br>
              <a:rPr lang="de-CH" sz="2000" b="0" i="0" dirty="0">
                <a:solidFill>
                  <a:srgbClr val="0A0A0A"/>
                </a:solidFill>
                <a:effectLst/>
                <a:latin typeface="Google Sans"/>
              </a:rPr>
            </a:br>
            <a:endParaRPr lang="de-CH" sz="2000" b="0" i="0" dirty="0">
              <a:solidFill>
                <a:srgbClr val="0A0A0A"/>
              </a:solidFill>
              <a:effectLst/>
              <a:latin typeface="Google Sans"/>
            </a:endParaRPr>
          </a:p>
          <a:p>
            <a:pPr marL="342900" indent="-342900" algn="l">
              <a:buFont typeface="Arial" panose="020B0604020202020204" pitchFamily="34" charset="0"/>
              <a:buChar char="•"/>
            </a:pPr>
            <a:r>
              <a:rPr lang="de-CH" sz="2000" b="1" i="0" dirty="0">
                <a:solidFill>
                  <a:srgbClr val="0A0A0A"/>
                </a:solidFill>
                <a:effectLst/>
                <a:latin typeface="Google Sans"/>
              </a:rPr>
              <a:t>Therapeutische Wirkung:</a:t>
            </a:r>
            <a:r>
              <a:rPr lang="de-CH" sz="2000" b="0" i="0" dirty="0">
                <a:solidFill>
                  <a:srgbClr val="0A0A0A"/>
                </a:solidFill>
                <a:effectLst/>
                <a:latin typeface="Google Sans"/>
              </a:rPr>
              <a:t> Die Beziehung zu einem Hund kann sich positiv auf die menschliche Psyche auswirken und wird in der tiergestützten Therapie genutzt. </a:t>
            </a:r>
          </a:p>
        </p:txBody>
      </p:sp>
    </p:spTree>
    <p:extLst>
      <p:ext uri="{BB962C8B-B14F-4D97-AF65-F5344CB8AC3E}">
        <p14:creationId xmlns:p14="http://schemas.microsoft.com/office/powerpoint/2010/main" val="34068584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7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BCB801D-89FD-4871-88EB-01D761530F3C}"/>
              </a:ext>
            </a:extLst>
          </p:cNvPr>
          <p:cNvSpPr>
            <a:spLocks noGrp="1"/>
          </p:cNvSpPr>
          <p:nvPr>
            <p:ph type="title"/>
          </p:nvPr>
        </p:nvSpPr>
        <p:spPr>
          <a:xfrm>
            <a:off x="4114800" y="100372"/>
            <a:ext cx="6631803" cy="829401"/>
          </a:xfrm>
        </p:spPr>
        <p:txBody>
          <a:bodyPr anchor="b">
            <a:normAutofit/>
          </a:bodyPr>
          <a:lstStyle/>
          <a:p>
            <a:pPr algn="l"/>
            <a:r>
              <a:rPr lang="de-CH" sz="4400" b="1" dirty="0">
                <a:solidFill>
                  <a:srgbClr val="1F2D29"/>
                </a:solidFill>
              </a:rPr>
              <a:t>Jagdhunde-Ausbildung</a:t>
            </a:r>
          </a:p>
        </p:txBody>
      </p:sp>
      <p:sp>
        <p:nvSpPr>
          <p:cNvPr id="7" name="Inhaltsplatzhalter 6">
            <a:extLst>
              <a:ext uri="{FF2B5EF4-FFF2-40B4-BE49-F238E27FC236}">
                <a16:creationId xmlns:a16="http://schemas.microsoft.com/office/drawing/2014/main" id="{3BC4016C-D927-4BF5-90C5-C26B47477708}"/>
              </a:ext>
            </a:extLst>
          </p:cNvPr>
          <p:cNvSpPr>
            <a:spLocks noGrp="1"/>
          </p:cNvSpPr>
          <p:nvPr>
            <p:ph idx="1"/>
          </p:nvPr>
        </p:nvSpPr>
        <p:spPr>
          <a:xfrm>
            <a:off x="2302933" y="1919710"/>
            <a:ext cx="9041342" cy="3701323"/>
          </a:xfrm>
        </p:spPr>
        <p:txBody>
          <a:bodyPr anchor="t">
            <a:normAutofit fontScale="85000" lnSpcReduction="20000"/>
          </a:bodyPr>
          <a:lstStyle/>
          <a:p>
            <a:pPr marL="0" indent="0" algn="ctr">
              <a:buNone/>
            </a:pPr>
            <a:r>
              <a:rPr lang="de-CH" sz="4400" dirty="0">
                <a:solidFill>
                  <a:srgbClr val="1F2D29"/>
                </a:solidFill>
              </a:rPr>
              <a:t>Grundsatz JAGDAARGAU:</a:t>
            </a:r>
          </a:p>
          <a:p>
            <a:pPr marL="0" indent="0" algn="ctr">
              <a:buNone/>
            </a:pPr>
            <a:endParaRPr lang="de-CH" sz="4400" dirty="0">
              <a:solidFill>
                <a:srgbClr val="1F2D29"/>
              </a:solidFill>
            </a:endParaRPr>
          </a:p>
          <a:p>
            <a:pPr marL="0" indent="0" algn="ctr">
              <a:buNone/>
            </a:pPr>
            <a:r>
              <a:rPr lang="de-CH" sz="4400" dirty="0">
                <a:solidFill>
                  <a:srgbClr val="00B0F0"/>
                </a:solidFill>
              </a:rPr>
              <a:t>«Fair zum Hund»</a:t>
            </a:r>
          </a:p>
          <a:p>
            <a:pPr marL="0" indent="0" algn="ctr">
              <a:buNone/>
            </a:pPr>
            <a:endParaRPr lang="de-CH" sz="4400" dirty="0">
              <a:solidFill>
                <a:srgbClr val="00B0F0"/>
              </a:solidFill>
            </a:endParaRPr>
          </a:p>
          <a:p>
            <a:pPr marL="0" indent="0" algn="ctr">
              <a:buNone/>
            </a:pPr>
            <a:r>
              <a:rPr lang="de-CH" b="1" dirty="0"/>
              <a:t>Was ein Ausbildner/in wissen muss:</a:t>
            </a:r>
          </a:p>
          <a:p>
            <a:pPr marL="0" indent="0" algn="ctr">
              <a:buNone/>
            </a:pPr>
            <a:r>
              <a:rPr lang="de-CH" sz="2400" b="1" dirty="0">
                <a:solidFill>
                  <a:srgbClr val="FF0000"/>
                </a:solidFill>
              </a:rPr>
              <a:t>Ein Jagdhund ist jährlich vielleicht 20-30 Tage auf der Jagd; </a:t>
            </a:r>
          </a:p>
          <a:p>
            <a:pPr marL="0" indent="0" algn="ctr">
              <a:buNone/>
            </a:pPr>
            <a:r>
              <a:rPr lang="de-CH" sz="2400" b="1" dirty="0">
                <a:solidFill>
                  <a:srgbClr val="FF0000"/>
                </a:solidFill>
              </a:rPr>
              <a:t>aber er muss die restlichen ca. 335 Tage sinnvoll beschäftigt werden.</a:t>
            </a:r>
          </a:p>
          <a:p>
            <a:pPr marL="0" indent="0" algn="ctr">
              <a:buNone/>
            </a:pPr>
            <a:r>
              <a:rPr lang="de-CH" sz="2400" b="1" dirty="0">
                <a:solidFill>
                  <a:srgbClr val="FF0000"/>
                </a:solidFill>
              </a:rPr>
              <a:t>Es gibt nichts Tragischeres als ein «arbeitsloser» Jagdhund!</a:t>
            </a:r>
          </a:p>
        </p:txBody>
      </p:sp>
    </p:spTree>
    <p:extLst>
      <p:ext uri="{BB962C8B-B14F-4D97-AF65-F5344CB8AC3E}">
        <p14:creationId xmlns:p14="http://schemas.microsoft.com/office/powerpoint/2010/main" val="1911464306"/>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BCB801D-89FD-4871-88EB-01D761530F3C}"/>
              </a:ext>
            </a:extLst>
          </p:cNvPr>
          <p:cNvSpPr>
            <a:spLocks noGrp="1"/>
          </p:cNvSpPr>
          <p:nvPr>
            <p:ph type="title"/>
          </p:nvPr>
        </p:nvSpPr>
        <p:spPr>
          <a:xfrm>
            <a:off x="2716583" y="174823"/>
            <a:ext cx="7958331" cy="829401"/>
          </a:xfrm>
        </p:spPr>
        <p:txBody>
          <a:bodyPr anchor="b">
            <a:normAutofit/>
          </a:bodyPr>
          <a:lstStyle/>
          <a:p>
            <a:pPr algn="l"/>
            <a:r>
              <a:rPr lang="de-CH" sz="4400" b="1" dirty="0">
                <a:solidFill>
                  <a:srgbClr val="1F2D29"/>
                </a:solidFill>
              </a:rPr>
              <a:t>Rassetypische Zuchtaspekte</a:t>
            </a:r>
          </a:p>
        </p:txBody>
      </p:sp>
      <p:sp>
        <p:nvSpPr>
          <p:cNvPr id="7" name="Inhaltsplatzhalter 6">
            <a:extLst>
              <a:ext uri="{FF2B5EF4-FFF2-40B4-BE49-F238E27FC236}">
                <a16:creationId xmlns:a16="http://schemas.microsoft.com/office/drawing/2014/main" id="{3BC4016C-D927-4BF5-90C5-C26B47477708}"/>
              </a:ext>
            </a:extLst>
          </p:cNvPr>
          <p:cNvSpPr>
            <a:spLocks noGrp="1"/>
          </p:cNvSpPr>
          <p:nvPr>
            <p:ph idx="1"/>
          </p:nvPr>
        </p:nvSpPr>
        <p:spPr>
          <a:xfrm>
            <a:off x="2302933" y="2641604"/>
            <a:ext cx="7621606" cy="3701323"/>
          </a:xfrm>
        </p:spPr>
        <p:txBody>
          <a:bodyPr anchor="t">
            <a:normAutofit/>
          </a:bodyPr>
          <a:lstStyle/>
          <a:p>
            <a:pPr>
              <a:lnSpc>
                <a:spcPct val="110000"/>
              </a:lnSpc>
            </a:pPr>
            <a:r>
              <a:rPr lang="de-CH" sz="2400" dirty="0">
                <a:solidFill>
                  <a:srgbClr val="1F2D29"/>
                </a:solidFill>
              </a:rPr>
              <a:t>Nase, Spursicherheit, (Eigenkorrekturen)</a:t>
            </a:r>
          </a:p>
          <a:p>
            <a:pPr>
              <a:lnSpc>
                <a:spcPct val="110000"/>
              </a:lnSpc>
            </a:pPr>
            <a:r>
              <a:rPr lang="de-CH" sz="2400" dirty="0">
                <a:solidFill>
                  <a:srgbClr val="1F2D29"/>
                </a:solidFill>
              </a:rPr>
              <a:t>Ausdauer, Passion, Spur- Fährtenwille,</a:t>
            </a:r>
          </a:p>
          <a:p>
            <a:pPr>
              <a:lnSpc>
                <a:spcPct val="110000"/>
              </a:lnSpc>
            </a:pPr>
            <a:r>
              <a:rPr lang="de-CH" sz="2400" dirty="0" err="1">
                <a:solidFill>
                  <a:srgbClr val="1F2D29"/>
                </a:solidFill>
              </a:rPr>
              <a:t>Spurlaut</a:t>
            </a:r>
            <a:r>
              <a:rPr lang="de-CH" sz="2400" dirty="0">
                <a:solidFill>
                  <a:srgbClr val="1F2D29"/>
                </a:solidFill>
              </a:rPr>
              <a:t>, Fährtenlaut, Sichtlaut, Laut im Bau, </a:t>
            </a:r>
          </a:p>
          <a:p>
            <a:pPr>
              <a:lnSpc>
                <a:spcPct val="110000"/>
              </a:lnSpc>
            </a:pPr>
            <a:r>
              <a:rPr lang="de-CH" sz="2400" dirty="0">
                <a:solidFill>
                  <a:srgbClr val="1F2D29"/>
                </a:solidFill>
              </a:rPr>
              <a:t>Wasserfreude</a:t>
            </a:r>
          </a:p>
          <a:p>
            <a:pPr>
              <a:lnSpc>
                <a:spcPct val="110000"/>
              </a:lnSpc>
            </a:pPr>
            <a:r>
              <a:rPr lang="de-CH" sz="2400" dirty="0">
                <a:solidFill>
                  <a:srgbClr val="1F2D29"/>
                </a:solidFill>
              </a:rPr>
              <a:t>Apportierfreude</a:t>
            </a:r>
          </a:p>
          <a:p>
            <a:pPr>
              <a:lnSpc>
                <a:spcPct val="110000"/>
              </a:lnSpc>
            </a:pPr>
            <a:r>
              <a:rPr lang="de-CH" sz="2400" dirty="0">
                <a:solidFill>
                  <a:srgbClr val="1F2D29"/>
                </a:solidFill>
              </a:rPr>
              <a:t>Suche, Vorstehen</a:t>
            </a:r>
          </a:p>
          <a:p>
            <a:endParaRPr lang="de-CH" sz="1600" dirty="0">
              <a:solidFill>
                <a:srgbClr val="1F2D29"/>
              </a:solidFill>
            </a:endParaRPr>
          </a:p>
        </p:txBody>
      </p:sp>
    </p:spTree>
    <p:extLst>
      <p:ext uri="{BB962C8B-B14F-4D97-AF65-F5344CB8AC3E}">
        <p14:creationId xmlns:p14="http://schemas.microsoft.com/office/powerpoint/2010/main" val="39072680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BCB801D-89FD-4871-88EB-01D761530F3C}"/>
              </a:ext>
            </a:extLst>
          </p:cNvPr>
          <p:cNvSpPr>
            <a:spLocks noGrp="1"/>
          </p:cNvSpPr>
          <p:nvPr>
            <p:ph type="title"/>
          </p:nvPr>
        </p:nvSpPr>
        <p:spPr>
          <a:xfrm>
            <a:off x="2726108" y="127199"/>
            <a:ext cx="7958331" cy="771528"/>
          </a:xfrm>
        </p:spPr>
        <p:txBody>
          <a:bodyPr anchor="b">
            <a:normAutofit/>
          </a:bodyPr>
          <a:lstStyle/>
          <a:p>
            <a:pPr algn="l"/>
            <a:r>
              <a:rPr lang="de-CH" sz="4400" b="1" dirty="0">
                <a:solidFill>
                  <a:srgbClr val="1F2D29"/>
                </a:solidFill>
              </a:rPr>
              <a:t>Rassetypische Zuchtaspekte</a:t>
            </a:r>
          </a:p>
        </p:txBody>
      </p:sp>
      <p:sp>
        <p:nvSpPr>
          <p:cNvPr id="7" name="Inhaltsplatzhalter 6">
            <a:extLst>
              <a:ext uri="{FF2B5EF4-FFF2-40B4-BE49-F238E27FC236}">
                <a16:creationId xmlns:a16="http://schemas.microsoft.com/office/drawing/2014/main" id="{3BC4016C-D927-4BF5-90C5-C26B47477708}"/>
              </a:ext>
            </a:extLst>
          </p:cNvPr>
          <p:cNvSpPr>
            <a:spLocks noGrp="1"/>
          </p:cNvSpPr>
          <p:nvPr>
            <p:ph idx="1"/>
          </p:nvPr>
        </p:nvSpPr>
        <p:spPr>
          <a:xfrm>
            <a:off x="2302933" y="2330612"/>
            <a:ext cx="7621606" cy="4220660"/>
          </a:xfrm>
        </p:spPr>
        <p:txBody>
          <a:bodyPr anchor="t">
            <a:normAutofit/>
          </a:bodyPr>
          <a:lstStyle/>
          <a:p>
            <a:r>
              <a:rPr lang="de-CH" sz="2400" dirty="0">
                <a:solidFill>
                  <a:srgbClr val="1F2D29"/>
                </a:solidFill>
              </a:rPr>
              <a:t>(Ziehen aus dem Bau)</a:t>
            </a:r>
          </a:p>
          <a:p>
            <a:pPr>
              <a:lnSpc>
                <a:spcPct val="110000"/>
              </a:lnSpc>
            </a:pPr>
            <a:r>
              <a:rPr lang="de-CH" sz="2400" dirty="0">
                <a:solidFill>
                  <a:srgbClr val="1F2D29"/>
                </a:solidFill>
              </a:rPr>
              <a:t>Stöberanlagen, </a:t>
            </a:r>
            <a:r>
              <a:rPr lang="de-CH" sz="2400" dirty="0" err="1">
                <a:solidFill>
                  <a:srgbClr val="1F2D29"/>
                </a:solidFill>
              </a:rPr>
              <a:t>Brackier</a:t>
            </a:r>
            <a:r>
              <a:rPr lang="de-CH" sz="2400" dirty="0">
                <a:solidFill>
                  <a:srgbClr val="1F2D29"/>
                </a:solidFill>
              </a:rPr>
              <a:t>- und (Buschier)- Anlagen, </a:t>
            </a:r>
          </a:p>
          <a:p>
            <a:pPr>
              <a:lnSpc>
                <a:spcPct val="110000"/>
              </a:lnSpc>
            </a:pPr>
            <a:r>
              <a:rPr lang="de-CH" sz="2400" dirty="0">
                <a:solidFill>
                  <a:srgbClr val="1F2D29"/>
                </a:solidFill>
              </a:rPr>
              <a:t>Wachsamkeit</a:t>
            </a:r>
          </a:p>
          <a:p>
            <a:pPr>
              <a:lnSpc>
                <a:spcPct val="110000"/>
              </a:lnSpc>
            </a:pPr>
            <a:r>
              <a:rPr lang="de-CH" sz="2400" dirty="0">
                <a:solidFill>
                  <a:srgbClr val="1F2D29"/>
                </a:solidFill>
              </a:rPr>
              <a:t>Schärfe/Härte (aggressive Arbeitsweise beim Wild / schwierige Bedingungen Wasser, Kälte oder Dornen)</a:t>
            </a:r>
          </a:p>
          <a:p>
            <a:pPr>
              <a:lnSpc>
                <a:spcPct val="110000"/>
              </a:lnSpc>
            </a:pPr>
            <a:r>
              <a:rPr lang="de-CH" sz="2400" dirty="0">
                <a:solidFill>
                  <a:srgbClr val="1F2D29"/>
                </a:solidFill>
              </a:rPr>
              <a:t>Führigkeit, Ruhe, Beruhigung</a:t>
            </a:r>
          </a:p>
          <a:p>
            <a:pPr>
              <a:lnSpc>
                <a:spcPct val="110000"/>
              </a:lnSpc>
            </a:pPr>
            <a:r>
              <a:rPr lang="de-CH" sz="2400" dirty="0">
                <a:solidFill>
                  <a:srgbClr val="1F2D29"/>
                </a:solidFill>
              </a:rPr>
              <a:t>Schussfestigkeit</a:t>
            </a:r>
          </a:p>
          <a:p>
            <a:pPr>
              <a:lnSpc>
                <a:spcPct val="110000"/>
              </a:lnSpc>
            </a:pPr>
            <a:r>
              <a:rPr lang="de-CH" sz="2400" i="1" dirty="0">
                <a:solidFill>
                  <a:srgbClr val="1F2D29"/>
                </a:solidFill>
              </a:rPr>
              <a:t>Form- und </a:t>
            </a:r>
            <a:r>
              <a:rPr lang="de-CH" sz="2400" i="1" dirty="0" err="1">
                <a:solidFill>
                  <a:srgbClr val="1F2D29"/>
                </a:solidFill>
              </a:rPr>
              <a:t>Haarwert</a:t>
            </a:r>
            <a:r>
              <a:rPr lang="de-CH" sz="2400" i="1" dirty="0">
                <a:solidFill>
                  <a:srgbClr val="1F2D29"/>
                </a:solidFill>
              </a:rPr>
              <a:t>: Warum?</a:t>
            </a:r>
          </a:p>
          <a:p>
            <a:endParaRPr lang="de-CH" sz="1600" dirty="0">
              <a:solidFill>
                <a:srgbClr val="1F2D29"/>
              </a:solidFill>
            </a:endParaRPr>
          </a:p>
        </p:txBody>
      </p:sp>
    </p:spTree>
    <p:extLst>
      <p:ext uri="{BB962C8B-B14F-4D97-AF65-F5344CB8AC3E}">
        <p14:creationId xmlns:p14="http://schemas.microsoft.com/office/powerpoint/2010/main" val="34478973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480B6B-47B5-4ACA-8FC4-0CD854D853F8}"/>
              </a:ext>
            </a:extLst>
          </p:cNvPr>
          <p:cNvSpPr>
            <a:spLocks noGrp="1"/>
          </p:cNvSpPr>
          <p:nvPr>
            <p:ph type="title"/>
          </p:nvPr>
        </p:nvSpPr>
        <p:spPr>
          <a:xfrm>
            <a:off x="2735633" y="265814"/>
            <a:ext cx="9294442" cy="678269"/>
          </a:xfrm>
        </p:spPr>
        <p:txBody>
          <a:bodyPr anchor="b">
            <a:normAutofit fontScale="90000"/>
          </a:bodyPr>
          <a:lstStyle/>
          <a:p>
            <a:pPr algn="l"/>
            <a:r>
              <a:rPr lang="de-CH" b="1" dirty="0"/>
              <a:t>Förderung der Anlagen in der Ausbildung</a:t>
            </a:r>
            <a:endParaRPr lang="de-CH" b="1" dirty="0">
              <a:solidFill>
                <a:srgbClr val="1F2D29"/>
              </a:solidFill>
            </a:endParaRPr>
          </a:p>
        </p:txBody>
      </p:sp>
      <p:sp>
        <p:nvSpPr>
          <p:cNvPr id="3" name="Inhaltsplatzhalter 2">
            <a:extLst>
              <a:ext uri="{FF2B5EF4-FFF2-40B4-BE49-F238E27FC236}">
                <a16:creationId xmlns:a16="http://schemas.microsoft.com/office/drawing/2014/main" id="{B6443512-F460-46B7-8920-CF3208EC18BC}"/>
              </a:ext>
            </a:extLst>
          </p:cNvPr>
          <p:cNvSpPr>
            <a:spLocks noGrp="1"/>
          </p:cNvSpPr>
          <p:nvPr>
            <p:ph idx="1"/>
          </p:nvPr>
        </p:nvSpPr>
        <p:spPr>
          <a:xfrm>
            <a:off x="2302933" y="1584251"/>
            <a:ext cx="8267206" cy="5007935"/>
          </a:xfrm>
        </p:spPr>
        <p:txBody>
          <a:bodyPr anchor="t">
            <a:normAutofit/>
          </a:bodyPr>
          <a:lstStyle/>
          <a:p>
            <a:r>
              <a:rPr lang="de-CH" sz="2400" dirty="0"/>
              <a:t>Nase: </a:t>
            </a:r>
            <a:r>
              <a:rPr lang="de-CH" sz="2400" dirty="0">
                <a:solidFill>
                  <a:srgbClr val="0070C0"/>
                </a:solidFill>
                <a:sym typeface="Wingdings"/>
              </a:rPr>
              <a:t> </a:t>
            </a:r>
            <a:r>
              <a:rPr lang="de-CH" sz="2400" dirty="0">
                <a:solidFill>
                  <a:srgbClr val="0070C0"/>
                </a:solidFill>
              </a:rPr>
              <a:t>Spuren, Fährten, Schleppen</a:t>
            </a:r>
          </a:p>
          <a:p>
            <a:r>
              <a:rPr lang="de-CH" sz="2400" dirty="0"/>
              <a:t>Beutetrieb: </a:t>
            </a:r>
            <a:r>
              <a:rPr lang="de-CH" sz="2400" dirty="0">
                <a:solidFill>
                  <a:srgbClr val="0070C0"/>
                </a:solidFill>
                <a:sym typeface="Wingdings"/>
              </a:rPr>
              <a:t> </a:t>
            </a:r>
            <a:r>
              <a:rPr lang="de-CH" sz="2400" dirty="0" err="1">
                <a:solidFill>
                  <a:srgbClr val="0070C0"/>
                </a:solidFill>
              </a:rPr>
              <a:t>Reizangel</a:t>
            </a:r>
            <a:r>
              <a:rPr lang="de-CH" sz="2400" dirty="0">
                <a:solidFill>
                  <a:srgbClr val="0070C0"/>
                </a:solidFill>
              </a:rPr>
              <a:t>, Dummy, Fell, Federn</a:t>
            </a:r>
          </a:p>
          <a:p>
            <a:r>
              <a:rPr lang="de-CH" sz="2400" dirty="0"/>
              <a:t>Wasserfreude:  </a:t>
            </a:r>
            <a:r>
              <a:rPr lang="de-CH" sz="2400" dirty="0">
                <a:solidFill>
                  <a:srgbClr val="0070C0"/>
                </a:solidFill>
                <a:sym typeface="Wingdings"/>
              </a:rPr>
              <a:t> </a:t>
            </a:r>
            <a:r>
              <a:rPr lang="de-CH" sz="2400" dirty="0">
                <a:solidFill>
                  <a:srgbClr val="0070C0"/>
                </a:solidFill>
              </a:rPr>
              <a:t>Baden, </a:t>
            </a:r>
            <a:r>
              <a:rPr lang="de-CH" sz="2400" dirty="0" err="1">
                <a:solidFill>
                  <a:srgbClr val="0070C0"/>
                </a:solidFill>
              </a:rPr>
              <a:t>Reizangel</a:t>
            </a:r>
            <a:r>
              <a:rPr lang="de-CH" sz="2400" dirty="0">
                <a:solidFill>
                  <a:srgbClr val="0070C0"/>
                </a:solidFill>
              </a:rPr>
              <a:t>, 2. Hund)</a:t>
            </a:r>
          </a:p>
          <a:p>
            <a:r>
              <a:rPr lang="de-CH" sz="2400" dirty="0"/>
              <a:t>Apportieren:  </a:t>
            </a:r>
            <a:r>
              <a:rPr lang="de-CH" sz="2400" dirty="0">
                <a:solidFill>
                  <a:srgbClr val="0070C0"/>
                </a:solidFill>
                <a:sym typeface="Wingdings"/>
              </a:rPr>
              <a:t> </a:t>
            </a:r>
            <a:r>
              <a:rPr lang="de-CH" sz="2400" dirty="0">
                <a:solidFill>
                  <a:srgbClr val="0070C0"/>
                </a:solidFill>
              </a:rPr>
              <a:t>Wurfspiele) wann, wie?</a:t>
            </a:r>
          </a:p>
          <a:p>
            <a:r>
              <a:rPr lang="de-CH" sz="2400" dirty="0"/>
              <a:t>Vorstehen: </a:t>
            </a:r>
            <a:r>
              <a:rPr lang="de-CH" sz="2400" dirty="0">
                <a:solidFill>
                  <a:srgbClr val="0070C0"/>
                </a:solidFill>
                <a:sym typeface="Wingdings"/>
              </a:rPr>
              <a:t> </a:t>
            </a:r>
            <a:r>
              <a:rPr lang="de-CH" sz="2400" dirty="0" err="1">
                <a:solidFill>
                  <a:srgbClr val="0070C0"/>
                </a:solidFill>
              </a:rPr>
              <a:t>Reizangel</a:t>
            </a:r>
            <a:r>
              <a:rPr lang="de-CH" sz="2400" dirty="0">
                <a:solidFill>
                  <a:srgbClr val="0070C0"/>
                </a:solidFill>
              </a:rPr>
              <a:t>, Steh? Was ist Vorstehen?</a:t>
            </a:r>
          </a:p>
          <a:p>
            <a:r>
              <a:rPr lang="de-CH" sz="2400" dirty="0"/>
              <a:t>Ziehen aus dem Bau: </a:t>
            </a:r>
            <a:r>
              <a:rPr lang="de-CH" sz="2400" dirty="0">
                <a:solidFill>
                  <a:srgbClr val="0070C0"/>
                </a:solidFill>
                <a:sym typeface="Wingdings"/>
              </a:rPr>
              <a:t> </a:t>
            </a:r>
            <a:r>
              <a:rPr lang="de-CH" sz="2400" dirty="0">
                <a:solidFill>
                  <a:srgbClr val="0070C0"/>
                </a:solidFill>
              </a:rPr>
              <a:t>Kunstbau</a:t>
            </a:r>
          </a:p>
          <a:p>
            <a:r>
              <a:rPr lang="de-CH" sz="2400" dirty="0"/>
              <a:t>Wachsamkeit:  </a:t>
            </a:r>
            <a:r>
              <a:rPr lang="de-CH" sz="2400" dirty="0">
                <a:solidFill>
                  <a:srgbClr val="0070C0"/>
                </a:solidFill>
                <a:sym typeface="Wingdings"/>
              </a:rPr>
              <a:t> ???????</a:t>
            </a:r>
          </a:p>
          <a:p>
            <a:r>
              <a:rPr lang="de-CH" sz="2400" dirty="0">
                <a:sym typeface="Wingdings"/>
              </a:rPr>
              <a:t>(Schussfestigkeit): </a:t>
            </a:r>
            <a:r>
              <a:rPr lang="de-CH" sz="2400" dirty="0">
                <a:solidFill>
                  <a:srgbClr val="0070C0"/>
                </a:solidFill>
                <a:sym typeface="Wingdings"/>
              </a:rPr>
              <a:t> Gewöhnung, wie noch??</a:t>
            </a:r>
            <a:endParaRPr lang="de-CH" sz="2400" dirty="0">
              <a:solidFill>
                <a:srgbClr val="0070C0"/>
              </a:solidFill>
            </a:endParaRPr>
          </a:p>
          <a:p>
            <a:endParaRPr lang="de-CH" sz="1600" dirty="0">
              <a:solidFill>
                <a:srgbClr val="1F2D29"/>
              </a:solidFill>
            </a:endParaRPr>
          </a:p>
        </p:txBody>
      </p:sp>
    </p:spTree>
    <p:extLst>
      <p:ext uri="{BB962C8B-B14F-4D97-AF65-F5344CB8AC3E}">
        <p14:creationId xmlns:p14="http://schemas.microsoft.com/office/powerpoint/2010/main" val="18076618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2611808" y="416690"/>
            <a:ext cx="7958331" cy="925973"/>
          </a:xfrm>
        </p:spPr>
        <p:txBody>
          <a:bodyPr anchor="b">
            <a:normAutofit/>
          </a:bodyPr>
          <a:lstStyle/>
          <a:p>
            <a:pPr algn="l"/>
            <a:r>
              <a:rPr lang="de-CH" sz="4400" b="1" dirty="0">
                <a:solidFill>
                  <a:srgbClr val="1F2D29"/>
                </a:solidFill>
              </a:rPr>
              <a:t>Rassetypisches Verhalten</a:t>
            </a:r>
          </a:p>
        </p:txBody>
      </p:sp>
      <p:sp>
        <p:nvSpPr>
          <p:cNvPr id="6" name="Inhaltsplatzhalter 5"/>
          <p:cNvSpPr>
            <a:spLocks noGrp="1"/>
          </p:cNvSpPr>
          <p:nvPr>
            <p:ph idx="1"/>
          </p:nvPr>
        </p:nvSpPr>
        <p:spPr>
          <a:xfrm>
            <a:off x="2302933" y="1759354"/>
            <a:ext cx="7621606" cy="4325358"/>
          </a:xfrm>
        </p:spPr>
        <p:txBody>
          <a:bodyPr anchor="t">
            <a:noAutofit/>
          </a:bodyPr>
          <a:lstStyle/>
          <a:p>
            <a:pPr>
              <a:lnSpc>
                <a:spcPct val="110000"/>
              </a:lnSpc>
            </a:pPr>
            <a:r>
              <a:rPr lang="de-CH" sz="2400" dirty="0">
                <a:solidFill>
                  <a:srgbClr val="1F2D29"/>
                </a:solidFill>
              </a:rPr>
              <a:t>Beobachten</a:t>
            </a:r>
          </a:p>
          <a:p>
            <a:pPr>
              <a:lnSpc>
                <a:spcPct val="110000"/>
              </a:lnSpc>
            </a:pPr>
            <a:r>
              <a:rPr lang="de-CH" sz="2400" dirty="0">
                <a:solidFill>
                  <a:srgbClr val="1F2D29"/>
                </a:solidFill>
              </a:rPr>
              <a:t>Jagen</a:t>
            </a:r>
          </a:p>
          <a:p>
            <a:pPr>
              <a:lnSpc>
                <a:spcPct val="110000"/>
              </a:lnSpc>
            </a:pPr>
            <a:r>
              <a:rPr lang="de-CH" sz="2400" dirty="0">
                <a:solidFill>
                  <a:srgbClr val="1F2D29"/>
                </a:solidFill>
              </a:rPr>
              <a:t>Buddeln </a:t>
            </a:r>
          </a:p>
          <a:p>
            <a:pPr>
              <a:lnSpc>
                <a:spcPct val="110000"/>
              </a:lnSpc>
            </a:pPr>
            <a:r>
              <a:rPr lang="de-CH" sz="2400" dirty="0">
                <a:solidFill>
                  <a:srgbClr val="1F2D29"/>
                </a:solidFill>
              </a:rPr>
              <a:t>Bellen, (Laut geben)</a:t>
            </a:r>
          </a:p>
          <a:p>
            <a:pPr>
              <a:lnSpc>
                <a:spcPct val="110000"/>
              </a:lnSpc>
            </a:pPr>
            <a:r>
              <a:rPr lang="de-CH" sz="2400" dirty="0">
                <a:solidFill>
                  <a:srgbClr val="1F2D29"/>
                </a:solidFill>
              </a:rPr>
              <a:t>Kämpfen, Töten</a:t>
            </a:r>
          </a:p>
          <a:p>
            <a:pPr>
              <a:lnSpc>
                <a:spcPct val="110000"/>
              </a:lnSpc>
            </a:pPr>
            <a:r>
              <a:rPr lang="de-CH" sz="2400" dirty="0">
                <a:solidFill>
                  <a:srgbClr val="1F2D29"/>
                </a:solidFill>
              </a:rPr>
              <a:t>Fressen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2611808" y="416690"/>
            <a:ext cx="7958331" cy="925973"/>
          </a:xfrm>
        </p:spPr>
        <p:txBody>
          <a:bodyPr anchor="b">
            <a:normAutofit/>
          </a:bodyPr>
          <a:lstStyle/>
          <a:p>
            <a:pPr algn="l"/>
            <a:r>
              <a:rPr lang="de-CH" sz="4400" b="1" dirty="0">
                <a:solidFill>
                  <a:srgbClr val="1F2D29"/>
                </a:solidFill>
              </a:rPr>
              <a:t>Rassetypisches Verhalten</a:t>
            </a:r>
          </a:p>
        </p:txBody>
      </p:sp>
      <p:sp>
        <p:nvSpPr>
          <p:cNvPr id="6" name="Inhaltsplatzhalter 5"/>
          <p:cNvSpPr>
            <a:spLocks noGrp="1"/>
          </p:cNvSpPr>
          <p:nvPr>
            <p:ph idx="1"/>
          </p:nvPr>
        </p:nvSpPr>
        <p:spPr>
          <a:xfrm>
            <a:off x="2302932" y="1759354"/>
            <a:ext cx="8929511" cy="4325358"/>
          </a:xfrm>
        </p:spPr>
        <p:txBody>
          <a:bodyPr anchor="t">
            <a:noAutofit/>
          </a:bodyPr>
          <a:lstStyle/>
          <a:p>
            <a:pPr>
              <a:lnSpc>
                <a:spcPct val="110000"/>
              </a:lnSpc>
            </a:pPr>
            <a:r>
              <a:rPr lang="de-CH" sz="2400" dirty="0">
                <a:solidFill>
                  <a:srgbClr val="1F2D29"/>
                </a:solidFill>
              </a:rPr>
              <a:t>Schnüffeln, Nasengebrauch</a:t>
            </a:r>
          </a:p>
          <a:p>
            <a:pPr>
              <a:lnSpc>
                <a:spcPct val="110000"/>
              </a:lnSpc>
            </a:pPr>
            <a:r>
              <a:rPr lang="de-CH" sz="2400" dirty="0">
                <a:solidFill>
                  <a:srgbClr val="1F2D29"/>
                </a:solidFill>
              </a:rPr>
              <a:t>Schwimmen</a:t>
            </a:r>
          </a:p>
          <a:p>
            <a:pPr>
              <a:lnSpc>
                <a:spcPct val="110000"/>
              </a:lnSpc>
            </a:pPr>
            <a:r>
              <a:rPr lang="de-CH" sz="2400" dirty="0">
                <a:solidFill>
                  <a:srgbClr val="1F2D29"/>
                </a:solidFill>
              </a:rPr>
              <a:t>Apportieren</a:t>
            </a:r>
          </a:p>
          <a:p>
            <a:pPr>
              <a:lnSpc>
                <a:spcPct val="110000"/>
              </a:lnSpc>
            </a:pPr>
            <a:r>
              <a:rPr lang="de-CH" sz="2400" dirty="0">
                <a:solidFill>
                  <a:srgbClr val="1F2D29"/>
                </a:solidFill>
              </a:rPr>
              <a:t>Wachsamkeit</a:t>
            </a:r>
          </a:p>
          <a:p>
            <a:pPr>
              <a:lnSpc>
                <a:spcPct val="110000"/>
              </a:lnSpc>
            </a:pPr>
            <a:r>
              <a:rPr lang="de-CH" sz="2400" dirty="0">
                <a:solidFill>
                  <a:srgbClr val="1F2D29"/>
                </a:solidFill>
              </a:rPr>
              <a:t>Aktivität, Reaktivität, (Geruch, Geräusch, Sichtung von Wild)</a:t>
            </a:r>
          </a:p>
          <a:p>
            <a:pPr>
              <a:lnSpc>
                <a:spcPct val="110000"/>
              </a:lnSpc>
            </a:pPr>
            <a:r>
              <a:rPr lang="de-CH" sz="2400" dirty="0">
                <a:solidFill>
                  <a:srgbClr val="1F2D29"/>
                </a:solidFill>
              </a:rPr>
              <a:t>aber auch Sozialkontakte</a:t>
            </a:r>
          </a:p>
        </p:txBody>
      </p:sp>
    </p:spTree>
    <p:extLst>
      <p:ext uri="{BB962C8B-B14F-4D97-AF65-F5344CB8AC3E}">
        <p14:creationId xmlns:p14="http://schemas.microsoft.com/office/powerpoint/2010/main" val="9147352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754683" y="108514"/>
            <a:ext cx="8761042" cy="1345319"/>
          </a:xfrm>
        </p:spPr>
        <p:txBody>
          <a:bodyPr anchor="b">
            <a:normAutofit/>
          </a:bodyPr>
          <a:lstStyle/>
          <a:p>
            <a:pPr algn="l"/>
            <a:r>
              <a:rPr lang="de-CH" b="1" dirty="0" err="1">
                <a:solidFill>
                  <a:srgbClr val="1F2D29"/>
                </a:solidFill>
              </a:rPr>
              <a:t>RassetypischeVerhaltenseigenschaften</a:t>
            </a:r>
            <a:r>
              <a:rPr lang="de-CH" b="1" dirty="0">
                <a:solidFill>
                  <a:srgbClr val="1F2D29"/>
                </a:solidFill>
              </a:rPr>
              <a:t> sind demzufolge?</a:t>
            </a:r>
          </a:p>
        </p:txBody>
      </p:sp>
      <p:sp>
        <p:nvSpPr>
          <p:cNvPr id="2" name="Inhaltsplatzhalter 1"/>
          <p:cNvSpPr>
            <a:spLocks noGrp="1"/>
          </p:cNvSpPr>
          <p:nvPr>
            <p:ph idx="1"/>
          </p:nvPr>
        </p:nvSpPr>
        <p:spPr>
          <a:xfrm>
            <a:off x="2302933" y="2248148"/>
            <a:ext cx="7621606" cy="4256824"/>
          </a:xfrm>
        </p:spPr>
        <p:txBody>
          <a:bodyPr anchor="t">
            <a:noAutofit/>
          </a:bodyPr>
          <a:lstStyle/>
          <a:p>
            <a:pPr>
              <a:lnSpc>
                <a:spcPct val="110000"/>
              </a:lnSpc>
            </a:pPr>
            <a:r>
              <a:rPr lang="de-CH" sz="2400" dirty="0">
                <a:solidFill>
                  <a:srgbClr val="1F2D29"/>
                </a:solidFill>
              </a:rPr>
              <a:t>Sehr erwünscht……… da sie die Hunde so sehr motivieren, dass es die tollste Belohnung ersetzt.</a:t>
            </a:r>
          </a:p>
          <a:p>
            <a:pPr>
              <a:lnSpc>
                <a:spcPct val="110000"/>
              </a:lnSpc>
            </a:pPr>
            <a:r>
              <a:rPr lang="de-CH" sz="2400" dirty="0">
                <a:solidFill>
                  <a:srgbClr val="1F2D29"/>
                </a:solidFill>
              </a:rPr>
              <a:t>Vorteil für das Jagen!?</a:t>
            </a:r>
          </a:p>
          <a:p>
            <a:pPr>
              <a:lnSpc>
                <a:spcPct val="110000"/>
              </a:lnSpc>
            </a:pPr>
            <a:r>
              <a:rPr lang="de-CH" sz="2400" dirty="0">
                <a:solidFill>
                  <a:srgbClr val="1F2D29"/>
                </a:solidFill>
              </a:rPr>
              <a:t>Nachteil als Familienhund!?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CCE5AD-0B45-44DB-A2D5-847E33984DE0}"/>
              </a:ext>
            </a:extLst>
          </p:cNvPr>
          <p:cNvSpPr>
            <a:spLocks noGrp="1"/>
          </p:cNvSpPr>
          <p:nvPr>
            <p:ph type="title"/>
          </p:nvPr>
        </p:nvSpPr>
        <p:spPr>
          <a:xfrm>
            <a:off x="2748166" y="100127"/>
            <a:ext cx="7958331" cy="1026171"/>
          </a:xfrm>
        </p:spPr>
        <p:txBody>
          <a:bodyPr anchor="b">
            <a:normAutofit/>
          </a:bodyPr>
          <a:lstStyle/>
          <a:p>
            <a:pPr algn="l"/>
            <a:r>
              <a:rPr lang="de-CH" sz="4400" b="1" dirty="0">
                <a:solidFill>
                  <a:srgbClr val="1F2D29"/>
                </a:solidFill>
              </a:rPr>
              <a:t>Das heisst:</a:t>
            </a:r>
          </a:p>
        </p:txBody>
      </p:sp>
      <p:sp>
        <p:nvSpPr>
          <p:cNvPr id="3" name="Inhaltsplatzhalter 2">
            <a:extLst>
              <a:ext uri="{FF2B5EF4-FFF2-40B4-BE49-F238E27FC236}">
                <a16:creationId xmlns:a16="http://schemas.microsoft.com/office/drawing/2014/main" id="{343C4296-DAB9-45CB-89FE-D2FBDA1A6DBB}"/>
              </a:ext>
            </a:extLst>
          </p:cNvPr>
          <p:cNvSpPr>
            <a:spLocks noGrp="1"/>
          </p:cNvSpPr>
          <p:nvPr>
            <p:ph idx="1"/>
          </p:nvPr>
        </p:nvSpPr>
        <p:spPr>
          <a:xfrm>
            <a:off x="2748166" y="2007941"/>
            <a:ext cx="9086556" cy="3443107"/>
          </a:xfrm>
        </p:spPr>
        <p:txBody>
          <a:bodyPr anchor="t">
            <a:normAutofit/>
          </a:bodyPr>
          <a:lstStyle/>
          <a:p>
            <a:r>
              <a:rPr lang="de-CH" sz="2400" dirty="0">
                <a:solidFill>
                  <a:srgbClr val="1F2D29"/>
                </a:solidFill>
              </a:rPr>
              <a:t>Die Jagdhunde weisen in ihren Anlagen, Eigenschaften, Fähigkeiten und Einsatzmöglichkeiten z.T. frappante Unterschiede auf. Sie stellen deshalb auch unterschiedliche Anforderungen an ihren Führer.</a:t>
            </a:r>
          </a:p>
          <a:p>
            <a:r>
              <a:rPr lang="de-CH" sz="2400" dirty="0">
                <a:solidFill>
                  <a:srgbClr val="1F2D29"/>
                </a:solidFill>
              </a:rPr>
              <a:t>Was ihre Einsatzbereiche betrifft, gibt es jedoch zahlreiche Überschneidungen.</a:t>
            </a:r>
          </a:p>
        </p:txBody>
      </p:sp>
    </p:spTree>
    <p:extLst>
      <p:ext uri="{BB962C8B-B14F-4D97-AF65-F5344CB8AC3E}">
        <p14:creationId xmlns:p14="http://schemas.microsoft.com/office/powerpoint/2010/main" val="40369797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7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180BC2-6D10-4337-9B6A-BBA329F2EA97}"/>
              </a:ext>
            </a:extLst>
          </p:cNvPr>
          <p:cNvSpPr>
            <a:spLocks noGrp="1"/>
          </p:cNvSpPr>
          <p:nvPr>
            <p:ph type="title"/>
          </p:nvPr>
        </p:nvSpPr>
        <p:spPr>
          <a:xfrm>
            <a:off x="2823409" y="0"/>
            <a:ext cx="7682561" cy="1147912"/>
          </a:xfrm>
        </p:spPr>
        <p:txBody>
          <a:bodyPr anchor="b">
            <a:normAutofit/>
          </a:bodyPr>
          <a:lstStyle/>
          <a:p>
            <a:r>
              <a:rPr lang="de-CH" sz="3600" b="1" dirty="0">
                <a:solidFill>
                  <a:srgbClr val="1F2D29"/>
                </a:solidFill>
              </a:rPr>
              <a:t>Konzept Jagdhundeausbildung</a:t>
            </a:r>
          </a:p>
        </p:txBody>
      </p:sp>
      <p:sp>
        <p:nvSpPr>
          <p:cNvPr id="3" name="Inhaltsplatzhalter 2">
            <a:extLst>
              <a:ext uri="{FF2B5EF4-FFF2-40B4-BE49-F238E27FC236}">
                <a16:creationId xmlns:a16="http://schemas.microsoft.com/office/drawing/2014/main" id="{20438BEA-B38C-4920-814C-2132F1EAF12F}"/>
              </a:ext>
            </a:extLst>
          </p:cNvPr>
          <p:cNvSpPr>
            <a:spLocks noGrp="1"/>
          </p:cNvSpPr>
          <p:nvPr>
            <p:ph idx="1"/>
          </p:nvPr>
        </p:nvSpPr>
        <p:spPr>
          <a:xfrm>
            <a:off x="1002632" y="2399422"/>
            <a:ext cx="10964779" cy="3685289"/>
          </a:xfrm>
        </p:spPr>
        <p:txBody>
          <a:bodyPr anchor="t">
            <a:normAutofit/>
          </a:bodyPr>
          <a:lstStyle/>
          <a:p>
            <a:pPr marL="0" indent="0">
              <a:buNone/>
            </a:pPr>
            <a:r>
              <a:rPr lang="de-CH" sz="2400" b="1" dirty="0">
                <a:solidFill>
                  <a:srgbClr val="1F2D29"/>
                </a:solidFill>
              </a:rPr>
              <a:t>Jagdliche </a:t>
            </a:r>
            <a:r>
              <a:rPr lang="de-CH" sz="2400" b="1" dirty="0" err="1">
                <a:solidFill>
                  <a:srgbClr val="1F2D29"/>
                </a:solidFill>
              </a:rPr>
              <a:t>Welpenstunden</a:t>
            </a:r>
            <a:br>
              <a:rPr lang="de-CH" sz="2400" b="1" dirty="0">
                <a:solidFill>
                  <a:srgbClr val="1F2D29"/>
                </a:solidFill>
              </a:rPr>
            </a:br>
            <a:r>
              <a:rPr lang="de-CH" sz="2400" b="1" dirty="0">
                <a:solidFill>
                  <a:srgbClr val="1F2D29"/>
                </a:solidFill>
              </a:rPr>
              <a:t>- </a:t>
            </a:r>
            <a:r>
              <a:rPr lang="de-CH" sz="2400" dirty="0">
                <a:solidFill>
                  <a:srgbClr val="1F2D29"/>
                </a:solidFill>
              </a:rPr>
              <a:t>Sozialisierung (Umwelt, Hunde, Ängste abbauen, soziale Kompetenzen erlernen)</a:t>
            </a:r>
            <a:br>
              <a:rPr lang="de-CH" sz="2400" dirty="0">
                <a:solidFill>
                  <a:srgbClr val="1F2D29"/>
                </a:solidFill>
              </a:rPr>
            </a:br>
            <a:r>
              <a:rPr lang="de-CH" sz="2400" dirty="0">
                <a:solidFill>
                  <a:srgbClr val="1F2D29"/>
                </a:solidFill>
              </a:rPr>
              <a:t>- Bindungsaufbau</a:t>
            </a:r>
            <a:br>
              <a:rPr lang="de-CH" sz="2400" dirty="0">
                <a:solidFill>
                  <a:srgbClr val="1F2D29"/>
                </a:solidFill>
              </a:rPr>
            </a:br>
            <a:r>
              <a:rPr lang="de-CH" sz="2400" dirty="0">
                <a:solidFill>
                  <a:srgbClr val="1F2D29"/>
                </a:solidFill>
              </a:rPr>
              <a:t>- Erste Schritte Grundgehorsam</a:t>
            </a:r>
            <a:br>
              <a:rPr lang="de-CH" sz="2400" dirty="0">
                <a:solidFill>
                  <a:srgbClr val="1F2D29"/>
                </a:solidFill>
              </a:rPr>
            </a:br>
            <a:r>
              <a:rPr lang="de-CH" sz="2400" dirty="0">
                <a:solidFill>
                  <a:srgbClr val="1F2D29"/>
                </a:solidFill>
              </a:rPr>
              <a:t>- Erste Prägungen (optische, akustische, usf. Reize) für den späteren Jagdbetrieb</a:t>
            </a:r>
            <a:br>
              <a:rPr lang="de-CH" sz="2400" dirty="0">
                <a:solidFill>
                  <a:srgbClr val="1F2D29"/>
                </a:solidFill>
              </a:rPr>
            </a:br>
            <a:r>
              <a:rPr lang="de-CH" sz="2400" dirty="0">
                <a:solidFill>
                  <a:srgbClr val="1F2D29"/>
                </a:solidFill>
              </a:rPr>
              <a:t>- 8. bis ca. 15. Lebenswoche</a:t>
            </a:r>
            <a:br>
              <a:rPr lang="de-CH" sz="2400" dirty="0">
                <a:solidFill>
                  <a:srgbClr val="1F2D29"/>
                </a:solidFill>
              </a:rPr>
            </a:br>
            <a:r>
              <a:rPr lang="de-CH" sz="2400" dirty="0">
                <a:solidFill>
                  <a:srgbClr val="1F2D29"/>
                </a:solidFill>
              </a:rPr>
              <a:t>- </a:t>
            </a:r>
            <a:r>
              <a:rPr lang="de-CH" sz="2400" dirty="0" err="1">
                <a:solidFill>
                  <a:srgbClr val="1F2D29"/>
                </a:solidFill>
              </a:rPr>
              <a:t>Reizangel</a:t>
            </a:r>
            <a:r>
              <a:rPr lang="de-CH" sz="2400" dirty="0">
                <a:solidFill>
                  <a:srgbClr val="1F2D29"/>
                </a:solidFill>
              </a:rPr>
              <a:t> / Schleppen</a:t>
            </a:r>
          </a:p>
        </p:txBody>
      </p:sp>
    </p:spTree>
    <p:extLst>
      <p:ext uri="{BB962C8B-B14F-4D97-AF65-F5344CB8AC3E}">
        <p14:creationId xmlns:p14="http://schemas.microsoft.com/office/powerpoint/2010/main" val="4024632813"/>
      </p:ext>
    </p:extLst>
  </p:cSld>
  <p:clrMapOvr>
    <a:overrideClrMapping bg1="lt1" tx1="dk1" bg2="lt2" tx2="dk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7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180BC2-6D10-4337-9B6A-BBA329F2EA97}"/>
              </a:ext>
            </a:extLst>
          </p:cNvPr>
          <p:cNvSpPr>
            <a:spLocks noGrp="1"/>
          </p:cNvSpPr>
          <p:nvPr>
            <p:ph type="title"/>
          </p:nvPr>
        </p:nvSpPr>
        <p:spPr>
          <a:xfrm>
            <a:off x="2823409" y="0"/>
            <a:ext cx="7682561" cy="1147912"/>
          </a:xfrm>
        </p:spPr>
        <p:txBody>
          <a:bodyPr anchor="b">
            <a:normAutofit/>
          </a:bodyPr>
          <a:lstStyle/>
          <a:p>
            <a:r>
              <a:rPr lang="de-CH" sz="3600" b="1" dirty="0">
                <a:solidFill>
                  <a:srgbClr val="1F2D29"/>
                </a:solidFill>
              </a:rPr>
              <a:t>Konzept Jagdhundeausbildung</a:t>
            </a:r>
          </a:p>
        </p:txBody>
      </p:sp>
      <p:sp>
        <p:nvSpPr>
          <p:cNvPr id="3" name="Inhaltsplatzhalter 2">
            <a:extLst>
              <a:ext uri="{FF2B5EF4-FFF2-40B4-BE49-F238E27FC236}">
                <a16:creationId xmlns:a16="http://schemas.microsoft.com/office/drawing/2014/main" id="{20438BEA-B38C-4920-814C-2132F1EAF12F}"/>
              </a:ext>
            </a:extLst>
          </p:cNvPr>
          <p:cNvSpPr>
            <a:spLocks noGrp="1"/>
          </p:cNvSpPr>
          <p:nvPr>
            <p:ph idx="1"/>
          </p:nvPr>
        </p:nvSpPr>
        <p:spPr>
          <a:xfrm>
            <a:off x="1002632" y="2399422"/>
            <a:ext cx="10964779" cy="3685289"/>
          </a:xfrm>
        </p:spPr>
        <p:txBody>
          <a:bodyPr anchor="t">
            <a:normAutofit/>
          </a:bodyPr>
          <a:lstStyle/>
          <a:p>
            <a:pPr marL="0" indent="0">
              <a:buNone/>
            </a:pPr>
            <a:r>
              <a:rPr lang="de-CH" sz="2400" b="1" dirty="0">
                <a:solidFill>
                  <a:srgbClr val="1F2D29"/>
                </a:solidFill>
              </a:rPr>
              <a:t>Jagdliche Junghunde-Stunden</a:t>
            </a:r>
            <a:br>
              <a:rPr lang="de-CH" sz="2400" b="1" dirty="0">
                <a:solidFill>
                  <a:srgbClr val="1F2D29"/>
                </a:solidFill>
              </a:rPr>
            </a:br>
            <a:r>
              <a:rPr lang="de-CH" sz="2400" b="1" dirty="0">
                <a:solidFill>
                  <a:srgbClr val="1F2D29"/>
                </a:solidFill>
              </a:rPr>
              <a:t>- </a:t>
            </a:r>
            <a:r>
              <a:rPr lang="de-CH" sz="2400" dirty="0">
                <a:solidFill>
                  <a:srgbClr val="1F2D29"/>
                </a:solidFill>
              </a:rPr>
              <a:t>Grundausbildung Gehorsam (Sitz, Platz, Leinenführigkeit)</a:t>
            </a:r>
            <a:br>
              <a:rPr lang="de-CH" sz="2400" dirty="0">
                <a:solidFill>
                  <a:srgbClr val="1F2D29"/>
                </a:solidFill>
              </a:rPr>
            </a:br>
            <a:r>
              <a:rPr lang="de-CH" sz="2400" dirty="0">
                <a:solidFill>
                  <a:srgbClr val="1F2D29"/>
                </a:solidFill>
              </a:rPr>
              <a:t>- Sozialisierung (mit der Teilnahme in Gruppenstunden)</a:t>
            </a:r>
            <a:br>
              <a:rPr lang="de-CH" sz="2400" dirty="0">
                <a:solidFill>
                  <a:srgbClr val="1F2D29"/>
                </a:solidFill>
              </a:rPr>
            </a:br>
            <a:r>
              <a:rPr lang="de-CH" sz="2400" dirty="0">
                <a:solidFill>
                  <a:srgbClr val="1F2D29"/>
                </a:solidFill>
              </a:rPr>
              <a:t>- Prägung auf Wildtiere (</a:t>
            </a:r>
            <a:r>
              <a:rPr lang="de-CH" sz="2400" dirty="0" err="1">
                <a:solidFill>
                  <a:srgbClr val="1F2D29"/>
                </a:solidFill>
              </a:rPr>
              <a:t>Reizangel</a:t>
            </a:r>
            <a:r>
              <a:rPr lang="de-CH" sz="2400" dirty="0">
                <a:solidFill>
                  <a:srgbClr val="1F2D29"/>
                </a:solidFill>
              </a:rPr>
              <a:t>, Schleppen)</a:t>
            </a:r>
            <a:br>
              <a:rPr lang="de-CH" sz="2400" dirty="0">
                <a:solidFill>
                  <a:srgbClr val="1F2D29"/>
                </a:solidFill>
              </a:rPr>
            </a:br>
            <a:r>
              <a:rPr lang="de-CH" sz="2400" dirty="0">
                <a:solidFill>
                  <a:srgbClr val="1F2D29"/>
                </a:solidFill>
              </a:rPr>
              <a:t>- Heranführung an Geräusche (Schüsse)</a:t>
            </a:r>
            <a:br>
              <a:rPr lang="de-CH" sz="2400" dirty="0">
                <a:solidFill>
                  <a:srgbClr val="1F2D29"/>
                </a:solidFill>
              </a:rPr>
            </a:br>
            <a:r>
              <a:rPr lang="de-CH" sz="2400" dirty="0">
                <a:solidFill>
                  <a:srgbClr val="1F2D29"/>
                </a:solidFill>
              </a:rPr>
              <a:t>- Gewöhnung an Schweissarbeit</a:t>
            </a:r>
            <a:br>
              <a:rPr lang="de-CH" sz="2400" dirty="0">
                <a:solidFill>
                  <a:srgbClr val="1F2D29"/>
                </a:solidFill>
              </a:rPr>
            </a:br>
            <a:r>
              <a:rPr lang="de-CH" sz="2400" dirty="0">
                <a:solidFill>
                  <a:srgbClr val="1F2D29"/>
                </a:solidFill>
              </a:rPr>
              <a:t>- Gewöhnung an Wasserarbeit</a:t>
            </a:r>
          </a:p>
        </p:txBody>
      </p:sp>
    </p:spTree>
    <p:extLst>
      <p:ext uri="{BB962C8B-B14F-4D97-AF65-F5344CB8AC3E}">
        <p14:creationId xmlns:p14="http://schemas.microsoft.com/office/powerpoint/2010/main" val="3228192857"/>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BDBCF8FC-7A8A-868F-0079-6B52B905C292}"/>
              </a:ext>
            </a:extLst>
          </p:cNvPr>
          <p:cNvSpPr txBox="1"/>
          <p:nvPr/>
        </p:nvSpPr>
        <p:spPr>
          <a:xfrm>
            <a:off x="2895600" y="248652"/>
            <a:ext cx="7692190" cy="646331"/>
          </a:xfrm>
          <a:prstGeom prst="rect">
            <a:avLst/>
          </a:prstGeom>
          <a:noFill/>
        </p:spPr>
        <p:txBody>
          <a:bodyPr wrap="square" rtlCol="0">
            <a:spAutoFit/>
          </a:bodyPr>
          <a:lstStyle/>
          <a:p>
            <a:r>
              <a:rPr lang="de-CH" sz="3600" b="1" dirty="0"/>
              <a:t>Historische Entwicklung</a:t>
            </a:r>
          </a:p>
        </p:txBody>
      </p:sp>
      <p:pic>
        <p:nvPicPr>
          <p:cNvPr id="4" name="Grafik 3">
            <a:extLst>
              <a:ext uri="{FF2B5EF4-FFF2-40B4-BE49-F238E27FC236}">
                <a16:creationId xmlns:a16="http://schemas.microsoft.com/office/drawing/2014/main" id="{5E913434-6BFA-A30B-6414-FA668A4F3082}"/>
              </a:ext>
            </a:extLst>
          </p:cNvPr>
          <p:cNvPicPr>
            <a:picLocks noChangeAspect="1"/>
          </p:cNvPicPr>
          <p:nvPr/>
        </p:nvPicPr>
        <p:blipFill>
          <a:blip r:embed="rId2"/>
          <a:stretch>
            <a:fillRect/>
          </a:stretch>
        </p:blipFill>
        <p:spPr>
          <a:xfrm>
            <a:off x="177215" y="2341268"/>
            <a:ext cx="4821294" cy="2872415"/>
          </a:xfrm>
          <a:prstGeom prst="rect">
            <a:avLst/>
          </a:prstGeom>
        </p:spPr>
      </p:pic>
      <p:pic>
        <p:nvPicPr>
          <p:cNvPr id="7" name="Grafik 6">
            <a:extLst>
              <a:ext uri="{FF2B5EF4-FFF2-40B4-BE49-F238E27FC236}">
                <a16:creationId xmlns:a16="http://schemas.microsoft.com/office/drawing/2014/main" id="{C9B4BFA5-11A4-4C85-6D14-919EE977B88E}"/>
              </a:ext>
            </a:extLst>
          </p:cNvPr>
          <p:cNvPicPr>
            <a:picLocks noChangeAspect="1"/>
          </p:cNvPicPr>
          <p:nvPr/>
        </p:nvPicPr>
        <p:blipFill>
          <a:blip r:embed="rId3"/>
          <a:stretch>
            <a:fillRect/>
          </a:stretch>
        </p:blipFill>
        <p:spPr>
          <a:xfrm>
            <a:off x="8376485" y="275723"/>
            <a:ext cx="2652712" cy="2387012"/>
          </a:xfrm>
          <a:prstGeom prst="rect">
            <a:avLst/>
          </a:prstGeom>
        </p:spPr>
      </p:pic>
      <p:pic>
        <p:nvPicPr>
          <p:cNvPr id="9" name="Grafik 8">
            <a:extLst>
              <a:ext uri="{FF2B5EF4-FFF2-40B4-BE49-F238E27FC236}">
                <a16:creationId xmlns:a16="http://schemas.microsoft.com/office/drawing/2014/main" id="{AEC37463-F260-1A5F-4173-9CB988A73302}"/>
              </a:ext>
            </a:extLst>
          </p:cNvPr>
          <p:cNvPicPr>
            <a:picLocks noChangeAspect="1"/>
          </p:cNvPicPr>
          <p:nvPr/>
        </p:nvPicPr>
        <p:blipFill>
          <a:blip r:embed="rId4"/>
          <a:stretch>
            <a:fillRect/>
          </a:stretch>
        </p:blipFill>
        <p:spPr>
          <a:xfrm>
            <a:off x="7500184" y="4434389"/>
            <a:ext cx="4405314" cy="2147888"/>
          </a:xfrm>
          <a:prstGeom prst="rect">
            <a:avLst/>
          </a:prstGeom>
        </p:spPr>
      </p:pic>
      <p:sp>
        <p:nvSpPr>
          <p:cNvPr id="10" name="Pfeil: nach rechts 9">
            <a:extLst>
              <a:ext uri="{FF2B5EF4-FFF2-40B4-BE49-F238E27FC236}">
                <a16:creationId xmlns:a16="http://schemas.microsoft.com/office/drawing/2014/main" id="{3F7D456C-5925-7E7C-21A2-4B8EE2B954B5}"/>
              </a:ext>
            </a:extLst>
          </p:cNvPr>
          <p:cNvSpPr/>
          <p:nvPr/>
        </p:nvSpPr>
        <p:spPr>
          <a:xfrm>
            <a:off x="5419725" y="2230546"/>
            <a:ext cx="2314575" cy="5143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1" name="Pfeil: nach unten 10">
            <a:extLst>
              <a:ext uri="{FF2B5EF4-FFF2-40B4-BE49-F238E27FC236}">
                <a16:creationId xmlns:a16="http://schemas.microsoft.com/office/drawing/2014/main" id="{87A5E61C-1977-A588-EC01-0C5076E7816B}"/>
              </a:ext>
            </a:extLst>
          </p:cNvPr>
          <p:cNvSpPr/>
          <p:nvPr/>
        </p:nvSpPr>
        <p:spPr>
          <a:xfrm>
            <a:off x="9545053" y="2914650"/>
            <a:ext cx="593558" cy="12806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 name="Textfeld 2">
            <a:extLst>
              <a:ext uri="{FF2B5EF4-FFF2-40B4-BE49-F238E27FC236}">
                <a16:creationId xmlns:a16="http://schemas.microsoft.com/office/drawing/2014/main" id="{15BDC65B-751E-02E8-D8A6-4EC6AE22EB8B}"/>
              </a:ext>
            </a:extLst>
          </p:cNvPr>
          <p:cNvSpPr txBox="1"/>
          <p:nvPr/>
        </p:nvSpPr>
        <p:spPr>
          <a:xfrm>
            <a:off x="177215" y="5406189"/>
            <a:ext cx="2703094" cy="584775"/>
          </a:xfrm>
          <a:prstGeom prst="rect">
            <a:avLst/>
          </a:prstGeom>
          <a:noFill/>
        </p:spPr>
        <p:txBody>
          <a:bodyPr wrap="square" rtlCol="0">
            <a:spAutoFit/>
          </a:bodyPr>
          <a:lstStyle/>
          <a:p>
            <a:r>
              <a:rPr lang="de-CH" sz="3200" b="1" dirty="0"/>
              <a:t>Damals!</a:t>
            </a:r>
          </a:p>
        </p:txBody>
      </p:sp>
      <p:sp>
        <p:nvSpPr>
          <p:cNvPr id="6" name="Textfeld 5">
            <a:extLst>
              <a:ext uri="{FF2B5EF4-FFF2-40B4-BE49-F238E27FC236}">
                <a16:creationId xmlns:a16="http://schemas.microsoft.com/office/drawing/2014/main" id="{AA60CC72-58A9-0B4C-F4D1-88CA083D5B20}"/>
              </a:ext>
            </a:extLst>
          </p:cNvPr>
          <p:cNvSpPr txBox="1"/>
          <p:nvPr/>
        </p:nvSpPr>
        <p:spPr>
          <a:xfrm>
            <a:off x="7373353" y="3804504"/>
            <a:ext cx="1427747" cy="584775"/>
          </a:xfrm>
          <a:prstGeom prst="rect">
            <a:avLst/>
          </a:prstGeom>
          <a:noFill/>
        </p:spPr>
        <p:txBody>
          <a:bodyPr wrap="square">
            <a:spAutoFit/>
          </a:bodyPr>
          <a:lstStyle/>
          <a:p>
            <a:r>
              <a:rPr lang="de-CH" sz="3200" b="1" dirty="0"/>
              <a:t>Heute!</a:t>
            </a:r>
          </a:p>
        </p:txBody>
      </p:sp>
    </p:spTree>
    <p:extLst>
      <p:ext uri="{BB962C8B-B14F-4D97-AF65-F5344CB8AC3E}">
        <p14:creationId xmlns:p14="http://schemas.microsoft.com/office/powerpoint/2010/main" val="4097369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7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180BC2-6D10-4337-9B6A-BBA329F2EA97}"/>
              </a:ext>
            </a:extLst>
          </p:cNvPr>
          <p:cNvSpPr>
            <a:spLocks noGrp="1"/>
          </p:cNvSpPr>
          <p:nvPr>
            <p:ph type="title"/>
          </p:nvPr>
        </p:nvSpPr>
        <p:spPr>
          <a:xfrm>
            <a:off x="2823409" y="0"/>
            <a:ext cx="7682561" cy="1147912"/>
          </a:xfrm>
        </p:spPr>
        <p:txBody>
          <a:bodyPr anchor="b">
            <a:normAutofit/>
          </a:bodyPr>
          <a:lstStyle/>
          <a:p>
            <a:r>
              <a:rPr lang="de-CH" sz="3600" b="1" dirty="0">
                <a:solidFill>
                  <a:srgbClr val="1F2D29"/>
                </a:solidFill>
              </a:rPr>
              <a:t>Konzept Jagdhundeausbildung</a:t>
            </a:r>
          </a:p>
        </p:txBody>
      </p:sp>
      <p:sp>
        <p:nvSpPr>
          <p:cNvPr id="3" name="Inhaltsplatzhalter 2">
            <a:extLst>
              <a:ext uri="{FF2B5EF4-FFF2-40B4-BE49-F238E27FC236}">
                <a16:creationId xmlns:a16="http://schemas.microsoft.com/office/drawing/2014/main" id="{20438BEA-B38C-4920-814C-2132F1EAF12F}"/>
              </a:ext>
            </a:extLst>
          </p:cNvPr>
          <p:cNvSpPr>
            <a:spLocks noGrp="1"/>
          </p:cNvSpPr>
          <p:nvPr>
            <p:ph idx="1"/>
          </p:nvPr>
        </p:nvSpPr>
        <p:spPr>
          <a:xfrm>
            <a:off x="1002632" y="2399422"/>
            <a:ext cx="10964779" cy="3685289"/>
          </a:xfrm>
        </p:spPr>
        <p:txBody>
          <a:bodyPr anchor="t">
            <a:normAutofit/>
          </a:bodyPr>
          <a:lstStyle/>
          <a:p>
            <a:pPr marL="0" indent="0">
              <a:buNone/>
            </a:pPr>
            <a:r>
              <a:rPr lang="de-CH" sz="2400" b="1" dirty="0">
                <a:solidFill>
                  <a:srgbClr val="1F2D29"/>
                </a:solidFill>
              </a:rPr>
              <a:t>Vorbereitung Prüfungen (Kanton Aargau)</a:t>
            </a:r>
            <a:br>
              <a:rPr lang="de-CH" sz="2400" b="1" dirty="0">
                <a:solidFill>
                  <a:srgbClr val="1F2D29"/>
                </a:solidFill>
              </a:rPr>
            </a:br>
            <a:endParaRPr lang="de-CH" sz="2400" b="1" dirty="0">
              <a:solidFill>
                <a:srgbClr val="1F2D29"/>
              </a:solidFill>
            </a:endParaRPr>
          </a:p>
          <a:p>
            <a:pPr>
              <a:buFontTx/>
              <a:buChar char="-"/>
            </a:pPr>
            <a:r>
              <a:rPr lang="de-CH" sz="2400" dirty="0">
                <a:solidFill>
                  <a:srgbClr val="1F2D29"/>
                </a:solidFill>
              </a:rPr>
              <a:t>Kantonale Gehorsamsprüfung (JAGDAARGAU)</a:t>
            </a:r>
          </a:p>
          <a:p>
            <a:pPr>
              <a:buFontTx/>
              <a:buChar char="-"/>
            </a:pPr>
            <a:r>
              <a:rPr lang="de-CH" sz="2400" dirty="0">
                <a:solidFill>
                  <a:srgbClr val="1F2D29"/>
                </a:solidFill>
              </a:rPr>
              <a:t>Kantonale Wasser- und Apportierprüfung (JAGDAARGAU)</a:t>
            </a:r>
          </a:p>
          <a:p>
            <a:pPr>
              <a:buFontTx/>
              <a:buChar char="-"/>
            </a:pPr>
            <a:r>
              <a:rPr lang="de-CH" sz="2400" dirty="0">
                <a:solidFill>
                  <a:srgbClr val="1F2D29"/>
                </a:solidFill>
              </a:rPr>
              <a:t>Schweiss- und Fährtenschuhprüfungen 500/1000 Meter (JAGDAARGAU)</a:t>
            </a:r>
          </a:p>
        </p:txBody>
      </p:sp>
    </p:spTree>
    <p:extLst>
      <p:ext uri="{BB962C8B-B14F-4D97-AF65-F5344CB8AC3E}">
        <p14:creationId xmlns:p14="http://schemas.microsoft.com/office/powerpoint/2010/main" val="2023827673"/>
      </p:ext>
    </p:extLst>
  </p:cSld>
  <p:clrMapOvr>
    <a:overrideClrMapping bg1="lt1" tx1="dk1" bg2="lt2" tx2="dk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7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180BC2-6D10-4337-9B6A-BBA329F2EA97}"/>
              </a:ext>
            </a:extLst>
          </p:cNvPr>
          <p:cNvSpPr>
            <a:spLocks noGrp="1"/>
          </p:cNvSpPr>
          <p:nvPr>
            <p:ph type="title"/>
          </p:nvPr>
        </p:nvSpPr>
        <p:spPr>
          <a:xfrm>
            <a:off x="2823409" y="0"/>
            <a:ext cx="7682561" cy="1147912"/>
          </a:xfrm>
        </p:spPr>
        <p:txBody>
          <a:bodyPr anchor="b">
            <a:normAutofit/>
          </a:bodyPr>
          <a:lstStyle/>
          <a:p>
            <a:r>
              <a:rPr lang="de-CH" sz="3600" b="1" dirty="0">
                <a:solidFill>
                  <a:srgbClr val="1F2D29"/>
                </a:solidFill>
              </a:rPr>
              <a:t>Konzept Jagdhundeausbildung</a:t>
            </a:r>
          </a:p>
        </p:txBody>
      </p:sp>
      <p:sp>
        <p:nvSpPr>
          <p:cNvPr id="3" name="Inhaltsplatzhalter 2">
            <a:extLst>
              <a:ext uri="{FF2B5EF4-FFF2-40B4-BE49-F238E27FC236}">
                <a16:creationId xmlns:a16="http://schemas.microsoft.com/office/drawing/2014/main" id="{20438BEA-B38C-4920-814C-2132F1EAF12F}"/>
              </a:ext>
            </a:extLst>
          </p:cNvPr>
          <p:cNvSpPr>
            <a:spLocks noGrp="1"/>
          </p:cNvSpPr>
          <p:nvPr>
            <p:ph idx="1"/>
          </p:nvPr>
        </p:nvSpPr>
        <p:spPr>
          <a:xfrm>
            <a:off x="1002632" y="2399422"/>
            <a:ext cx="10964779" cy="3685289"/>
          </a:xfrm>
        </p:spPr>
        <p:txBody>
          <a:bodyPr anchor="t">
            <a:normAutofit/>
          </a:bodyPr>
          <a:lstStyle/>
          <a:p>
            <a:pPr marL="0" indent="0">
              <a:buNone/>
            </a:pPr>
            <a:r>
              <a:rPr lang="de-CH" sz="2400" b="1" dirty="0">
                <a:solidFill>
                  <a:srgbClr val="1F2D29"/>
                </a:solidFill>
              </a:rPr>
              <a:t>Vorbereitung Prüfungen (Zuchtvereine, Beispiel Vorstehhunde)</a:t>
            </a:r>
            <a:br>
              <a:rPr lang="de-CH" sz="2400" b="1" dirty="0">
                <a:solidFill>
                  <a:srgbClr val="1F2D29"/>
                </a:solidFill>
              </a:rPr>
            </a:br>
            <a:endParaRPr lang="de-CH" sz="2400" b="1" dirty="0">
              <a:solidFill>
                <a:srgbClr val="1F2D29"/>
              </a:solidFill>
            </a:endParaRPr>
          </a:p>
          <a:p>
            <a:pPr>
              <a:buFontTx/>
              <a:buChar char="-"/>
            </a:pPr>
            <a:r>
              <a:rPr lang="de-CH" sz="2400" dirty="0">
                <a:solidFill>
                  <a:srgbClr val="1F2D29"/>
                </a:solidFill>
              </a:rPr>
              <a:t>Jugendprüfung (6 Fächer)</a:t>
            </a:r>
          </a:p>
          <a:p>
            <a:pPr>
              <a:buFontTx/>
              <a:buChar char="-"/>
            </a:pPr>
            <a:r>
              <a:rPr lang="de-CH" sz="2400" dirty="0">
                <a:solidFill>
                  <a:srgbClr val="1F2D29"/>
                </a:solidFill>
              </a:rPr>
              <a:t>Herbstzuchtprüfung (11 Fächer)</a:t>
            </a:r>
          </a:p>
          <a:p>
            <a:pPr>
              <a:buFontTx/>
              <a:buChar char="-"/>
            </a:pPr>
            <a:r>
              <a:rPr lang="de-CH" sz="2400" dirty="0">
                <a:solidFill>
                  <a:srgbClr val="1F2D29"/>
                </a:solidFill>
              </a:rPr>
              <a:t>Vollgebrauchsprüfung (34 Fächer; PO 134 Seiten)</a:t>
            </a:r>
          </a:p>
          <a:p>
            <a:pPr>
              <a:buFontTx/>
              <a:buChar char="-"/>
            </a:pPr>
            <a:r>
              <a:rPr lang="de-CH" sz="2400" dirty="0" err="1">
                <a:solidFill>
                  <a:srgbClr val="1F2D29"/>
                </a:solidFill>
              </a:rPr>
              <a:t>Bringtreueprüfung</a:t>
            </a:r>
            <a:endParaRPr lang="de-CH" sz="2400" dirty="0">
              <a:solidFill>
                <a:srgbClr val="1F2D29"/>
              </a:solidFill>
            </a:endParaRPr>
          </a:p>
          <a:p>
            <a:pPr>
              <a:buFontTx/>
              <a:buChar char="-"/>
            </a:pPr>
            <a:r>
              <a:rPr lang="de-CH" sz="2400" dirty="0">
                <a:solidFill>
                  <a:srgbClr val="1F2D29"/>
                </a:solidFill>
              </a:rPr>
              <a:t>u.v.a.</a:t>
            </a:r>
          </a:p>
        </p:txBody>
      </p:sp>
    </p:spTree>
    <p:extLst>
      <p:ext uri="{BB962C8B-B14F-4D97-AF65-F5344CB8AC3E}">
        <p14:creationId xmlns:p14="http://schemas.microsoft.com/office/powerpoint/2010/main" val="3589486315"/>
      </p:ext>
    </p:extLst>
  </p:cSld>
  <p:clrMapOvr>
    <a:overrideClrMapping bg1="lt1" tx1="dk1" bg2="lt2" tx2="dk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180BC2-6D10-4337-9B6A-BBA329F2EA97}"/>
              </a:ext>
            </a:extLst>
          </p:cNvPr>
          <p:cNvSpPr>
            <a:spLocks noGrp="1"/>
          </p:cNvSpPr>
          <p:nvPr>
            <p:ph type="title"/>
          </p:nvPr>
        </p:nvSpPr>
        <p:spPr>
          <a:xfrm>
            <a:off x="2823409" y="0"/>
            <a:ext cx="7682561" cy="1147912"/>
          </a:xfrm>
        </p:spPr>
        <p:txBody>
          <a:bodyPr anchor="b">
            <a:normAutofit/>
          </a:bodyPr>
          <a:lstStyle/>
          <a:p>
            <a:r>
              <a:rPr lang="de-CH" sz="4400" b="1" dirty="0">
                <a:solidFill>
                  <a:schemeClr val="tx2"/>
                </a:solidFill>
                <a:effectLst>
                  <a:outerShdw blurRad="31750" dist="25400" dir="5400000" algn="tl" rotWithShape="0">
                    <a:srgbClr val="000000">
                      <a:alpha val="25000"/>
                    </a:srgbClr>
                  </a:outerShdw>
                </a:effectLst>
              </a:rPr>
              <a:t>Probleme?                  </a:t>
            </a:r>
            <a:r>
              <a:rPr lang="de-CH" sz="2000" b="1" dirty="0"/>
              <a:t>Mit dem Jagdhund</a:t>
            </a:r>
            <a:br>
              <a:rPr lang="de-CH" sz="2000" b="1" dirty="0"/>
            </a:br>
            <a:r>
              <a:rPr lang="de-CH" sz="2000" b="1" dirty="0"/>
              <a:t>im Alltag, auf dem Hundeplatz</a:t>
            </a:r>
            <a:endParaRPr lang="de-CH" sz="2000" b="1" dirty="0">
              <a:solidFill>
                <a:srgbClr val="1F2D29"/>
              </a:solidFill>
            </a:endParaRPr>
          </a:p>
        </p:txBody>
      </p:sp>
      <p:sp>
        <p:nvSpPr>
          <p:cNvPr id="3" name="Inhaltsplatzhalter 2">
            <a:extLst>
              <a:ext uri="{FF2B5EF4-FFF2-40B4-BE49-F238E27FC236}">
                <a16:creationId xmlns:a16="http://schemas.microsoft.com/office/drawing/2014/main" id="{20438BEA-B38C-4920-814C-2132F1EAF12F}"/>
              </a:ext>
            </a:extLst>
          </p:cNvPr>
          <p:cNvSpPr>
            <a:spLocks noGrp="1"/>
          </p:cNvSpPr>
          <p:nvPr>
            <p:ph idx="1"/>
          </p:nvPr>
        </p:nvSpPr>
        <p:spPr>
          <a:xfrm>
            <a:off x="2302933" y="2399422"/>
            <a:ext cx="7621606" cy="3685289"/>
          </a:xfrm>
        </p:spPr>
        <p:txBody>
          <a:bodyPr anchor="t">
            <a:normAutofit/>
          </a:bodyPr>
          <a:lstStyle/>
          <a:p>
            <a:r>
              <a:rPr lang="de-CH" sz="2400" dirty="0"/>
              <a:t>Jagen?</a:t>
            </a:r>
          </a:p>
          <a:p>
            <a:r>
              <a:rPr lang="de-CH" sz="2400" dirty="0"/>
              <a:t>Schnüffeln, Fährten/Spuren ausarbeiten</a:t>
            </a:r>
          </a:p>
          <a:p>
            <a:r>
              <a:rPr lang="de-CH" sz="2400" dirty="0"/>
              <a:t>Optische, akustische, geruchliche Reize</a:t>
            </a:r>
          </a:p>
          <a:p>
            <a:r>
              <a:rPr lang="de-CH" sz="2400" dirty="0"/>
              <a:t>Kämpfen, Töten, Fressen</a:t>
            </a:r>
          </a:p>
          <a:p>
            <a:r>
              <a:rPr lang="de-CH" sz="2400" dirty="0"/>
              <a:t>Überpassion, </a:t>
            </a:r>
            <a:r>
              <a:rPr lang="de-CH" sz="2400" dirty="0" err="1"/>
              <a:t>Hyperreaktivität</a:t>
            </a:r>
            <a:r>
              <a:rPr lang="de-CH" sz="2400" dirty="0"/>
              <a:t>, (Hyperaktivität) </a:t>
            </a:r>
          </a:p>
          <a:p>
            <a:r>
              <a:rPr lang="de-CH" sz="2400" dirty="0"/>
              <a:t>……………………………………………………….?</a:t>
            </a:r>
          </a:p>
          <a:p>
            <a:endParaRPr lang="de-CH" sz="1600" dirty="0">
              <a:solidFill>
                <a:srgbClr val="1F2D29"/>
              </a:solidFill>
            </a:endParaRPr>
          </a:p>
        </p:txBody>
      </p:sp>
    </p:spTree>
    <p:extLst>
      <p:ext uri="{BB962C8B-B14F-4D97-AF65-F5344CB8AC3E}">
        <p14:creationId xmlns:p14="http://schemas.microsoft.com/office/powerpoint/2010/main" val="38865793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180BC2-6D10-4337-9B6A-BBA329F2EA97}"/>
              </a:ext>
            </a:extLst>
          </p:cNvPr>
          <p:cNvSpPr>
            <a:spLocks noGrp="1"/>
          </p:cNvSpPr>
          <p:nvPr>
            <p:ph type="title"/>
          </p:nvPr>
        </p:nvSpPr>
        <p:spPr>
          <a:xfrm>
            <a:off x="2861500" y="57670"/>
            <a:ext cx="7754751" cy="1147912"/>
          </a:xfrm>
        </p:spPr>
        <p:txBody>
          <a:bodyPr anchor="b">
            <a:normAutofit/>
          </a:bodyPr>
          <a:lstStyle/>
          <a:p>
            <a:r>
              <a:rPr lang="de-CH" sz="4400" b="1" dirty="0">
                <a:solidFill>
                  <a:schemeClr val="tx2"/>
                </a:solidFill>
                <a:effectLst>
                  <a:outerShdw blurRad="31750" dist="25400" dir="5400000" algn="tl" rotWithShape="0">
                    <a:srgbClr val="000000">
                      <a:alpha val="25000"/>
                    </a:srgbClr>
                  </a:outerShdw>
                </a:effectLst>
              </a:rPr>
              <a:t>Probleme?                  </a:t>
            </a:r>
            <a:r>
              <a:rPr lang="de-CH" sz="2000" dirty="0"/>
              <a:t>Mit dem Jagdhund</a:t>
            </a:r>
            <a:br>
              <a:rPr lang="de-CH" sz="2000" dirty="0"/>
            </a:br>
            <a:r>
              <a:rPr lang="de-CH" sz="2000" dirty="0"/>
              <a:t>im Alltag, auf dem Hundeplatz</a:t>
            </a:r>
            <a:endParaRPr lang="de-CH" sz="2000" dirty="0">
              <a:solidFill>
                <a:srgbClr val="1F2D29"/>
              </a:solidFill>
            </a:endParaRPr>
          </a:p>
        </p:txBody>
      </p:sp>
      <p:sp>
        <p:nvSpPr>
          <p:cNvPr id="3" name="Inhaltsplatzhalter 2">
            <a:extLst>
              <a:ext uri="{FF2B5EF4-FFF2-40B4-BE49-F238E27FC236}">
                <a16:creationId xmlns:a16="http://schemas.microsoft.com/office/drawing/2014/main" id="{20438BEA-B38C-4920-814C-2132F1EAF12F}"/>
              </a:ext>
            </a:extLst>
          </p:cNvPr>
          <p:cNvSpPr>
            <a:spLocks noGrp="1"/>
          </p:cNvSpPr>
          <p:nvPr>
            <p:ph idx="1"/>
          </p:nvPr>
        </p:nvSpPr>
        <p:spPr>
          <a:xfrm>
            <a:off x="2302933" y="2399422"/>
            <a:ext cx="8871886" cy="3958848"/>
          </a:xfrm>
        </p:spPr>
        <p:txBody>
          <a:bodyPr anchor="t">
            <a:normAutofit/>
          </a:bodyPr>
          <a:lstStyle/>
          <a:p>
            <a:r>
              <a:rPr lang="de-CH" sz="2400" dirty="0"/>
              <a:t>Jagen? </a:t>
            </a:r>
          </a:p>
          <a:p>
            <a:pPr>
              <a:buNone/>
            </a:pPr>
            <a:r>
              <a:rPr lang="de-CH" sz="2400" dirty="0">
                <a:sym typeface="Wingdings"/>
              </a:rPr>
              <a:t>	 Beobachten, Buddeln, Hetzen, Fangen, Töten, Fressen</a:t>
            </a:r>
            <a:endParaRPr lang="de-CH" sz="2400" dirty="0"/>
          </a:p>
          <a:p>
            <a:pPr>
              <a:buNone/>
            </a:pPr>
            <a:endParaRPr lang="de-CH" sz="1600" dirty="0"/>
          </a:p>
          <a:p>
            <a:r>
              <a:rPr lang="de-CH" sz="2400" dirty="0"/>
              <a:t>Lösung, Verhinderung?</a:t>
            </a:r>
          </a:p>
          <a:p>
            <a:pPr>
              <a:buNone/>
            </a:pPr>
            <a:r>
              <a:rPr lang="de-CH" sz="2400" dirty="0"/>
              <a:t>	</a:t>
            </a:r>
            <a:r>
              <a:rPr lang="de-CH" sz="2400" dirty="0">
                <a:sym typeface="Wingdings"/>
              </a:rPr>
              <a:t> frühzeitig erkennen, Abbruchsignal, Alternative anbieten</a:t>
            </a:r>
            <a:endParaRPr lang="de-CH" sz="2400" dirty="0"/>
          </a:p>
          <a:p>
            <a:pPr>
              <a:buNone/>
            </a:pPr>
            <a:r>
              <a:rPr lang="de-CH" sz="2400" dirty="0"/>
              <a:t>	</a:t>
            </a:r>
            <a:r>
              <a:rPr lang="de-CH" sz="2400" dirty="0">
                <a:sym typeface="Wingdings"/>
              </a:rPr>
              <a:t> Leinenzwang, Schleppleine</a:t>
            </a:r>
            <a:endParaRPr lang="de-CH" sz="2400" dirty="0"/>
          </a:p>
          <a:p>
            <a:endParaRPr lang="de-CH" sz="1600" dirty="0">
              <a:solidFill>
                <a:srgbClr val="1F2D29"/>
              </a:solidFill>
            </a:endParaRPr>
          </a:p>
        </p:txBody>
      </p:sp>
    </p:spTree>
    <p:extLst>
      <p:ext uri="{BB962C8B-B14F-4D97-AF65-F5344CB8AC3E}">
        <p14:creationId xmlns:p14="http://schemas.microsoft.com/office/powerpoint/2010/main" val="37262037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180BC2-6D10-4337-9B6A-BBA329F2EA97}"/>
              </a:ext>
            </a:extLst>
          </p:cNvPr>
          <p:cNvSpPr>
            <a:spLocks noGrp="1"/>
          </p:cNvSpPr>
          <p:nvPr>
            <p:ph type="title"/>
          </p:nvPr>
        </p:nvSpPr>
        <p:spPr>
          <a:xfrm>
            <a:off x="2648441" y="0"/>
            <a:ext cx="8082120" cy="1147912"/>
          </a:xfrm>
        </p:spPr>
        <p:txBody>
          <a:bodyPr anchor="b">
            <a:normAutofit/>
          </a:bodyPr>
          <a:lstStyle/>
          <a:p>
            <a:r>
              <a:rPr lang="de-CH" sz="4400" b="1" dirty="0">
                <a:solidFill>
                  <a:schemeClr val="tx2"/>
                </a:solidFill>
                <a:effectLst>
                  <a:outerShdw blurRad="31750" dist="25400" dir="5400000" algn="tl" rotWithShape="0">
                    <a:srgbClr val="000000">
                      <a:alpha val="25000"/>
                    </a:srgbClr>
                  </a:outerShdw>
                </a:effectLst>
              </a:rPr>
              <a:t>Probleme?                  </a:t>
            </a:r>
            <a:r>
              <a:rPr lang="de-CH" sz="2000" dirty="0"/>
              <a:t>Mit dem Jagdhund</a:t>
            </a:r>
            <a:br>
              <a:rPr lang="de-CH" sz="2000" dirty="0"/>
            </a:br>
            <a:r>
              <a:rPr lang="de-CH" sz="2000" dirty="0"/>
              <a:t>im Alltag, auf dem Hundeplatz</a:t>
            </a:r>
            <a:endParaRPr lang="de-CH" sz="2000" dirty="0">
              <a:solidFill>
                <a:srgbClr val="1F2D29"/>
              </a:solidFill>
            </a:endParaRPr>
          </a:p>
        </p:txBody>
      </p:sp>
      <p:sp>
        <p:nvSpPr>
          <p:cNvPr id="3" name="Inhaltsplatzhalter 2">
            <a:extLst>
              <a:ext uri="{FF2B5EF4-FFF2-40B4-BE49-F238E27FC236}">
                <a16:creationId xmlns:a16="http://schemas.microsoft.com/office/drawing/2014/main" id="{20438BEA-B38C-4920-814C-2132F1EAF12F}"/>
              </a:ext>
            </a:extLst>
          </p:cNvPr>
          <p:cNvSpPr>
            <a:spLocks noGrp="1"/>
          </p:cNvSpPr>
          <p:nvPr>
            <p:ph idx="1"/>
          </p:nvPr>
        </p:nvSpPr>
        <p:spPr>
          <a:xfrm>
            <a:off x="2302933" y="2399422"/>
            <a:ext cx="9148332" cy="3685289"/>
          </a:xfrm>
        </p:spPr>
        <p:txBody>
          <a:bodyPr anchor="t">
            <a:normAutofit/>
          </a:bodyPr>
          <a:lstStyle/>
          <a:p>
            <a:r>
              <a:rPr lang="de-CH" sz="2400" dirty="0"/>
              <a:t>Schnüffeln, Fährten/Spuren ausarbeiten?</a:t>
            </a:r>
          </a:p>
          <a:p>
            <a:endParaRPr lang="de-CH" sz="1600" dirty="0"/>
          </a:p>
          <a:p>
            <a:r>
              <a:rPr lang="de-CH" sz="2400" dirty="0"/>
              <a:t>Lösung, Verhinderung?</a:t>
            </a:r>
          </a:p>
          <a:p>
            <a:pPr>
              <a:buNone/>
            </a:pPr>
            <a:r>
              <a:rPr lang="de-CH" sz="2400" dirty="0"/>
              <a:t>	</a:t>
            </a:r>
            <a:r>
              <a:rPr lang="de-CH" sz="2400" dirty="0">
                <a:sym typeface="Wingdings"/>
              </a:rPr>
              <a:t> Ablenkungen minimieren, arbeiten in reizarmer Umgebung, </a:t>
            </a:r>
          </a:p>
          <a:p>
            <a:pPr>
              <a:buNone/>
            </a:pPr>
            <a:r>
              <a:rPr lang="de-CH" sz="2400" dirty="0">
                <a:sym typeface="Wingdings"/>
              </a:rPr>
              <a:t>	 Apportieren, Ersatzaufgabe </a:t>
            </a:r>
            <a:endParaRPr lang="de-CH" sz="2400" dirty="0"/>
          </a:p>
          <a:p>
            <a:endParaRPr lang="de-CH" sz="1600" dirty="0">
              <a:solidFill>
                <a:srgbClr val="1F2D29"/>
              </a:solidFill>
            </a:endParaRPr>
          </a:p>
        </p:txBody>
      </p:sp>
    </p:spTree>
    <p:extLst>
      <p:ext uri="{BB962C8B-B14F-4D97-AF65-F5344CB8AC3E}">
        <p14:creationId xmlns:p14="http://schemas.microsoft.com/office/powerpoint/2010/main" val="40409244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180BC2-6D10-4337-9B6A-BBA329F2EA97}"/>
              </a:ext>
            </a:extLst>
          </p:cNvPr>
          <p:cNvSpPr>
            <a:spLocks noGrp="1"/>
          </p:cNvSpPr>
          <p:nvPr>
            <p:ph type="title"/>
          </p:nvPr>
        </p:nvSpPr>
        <p:spPr>
          <a:xfrm>
            <a:off x="2744694" y="0"/>
            <a:ext cx="8082120" cy="1147912"/>
          </a:xfrm>
        </p:spPr>
        <p:txBody>
          <a:bodyPr anchor="b">
            <a:normAutofit/>
          </a:bodyPr>
          <a:lstStyle/>
          <a:p>
            <a:r>
              <a:rPr lang="de-CH" sz="4400" b="1" dirty="0">
                <a:solidFill>
                  <a:schemeClr val="tx2"/>
                </a:solidFill>
                <a:effectLst>
                  <a:outerShdw blurRad="31750" dist="25400" dir="5400000" algn="tl" rotWithShape="0">
                    <a:srgbClr val="000000">
                      <a:alpha val="25000"/>
                    </a:srgbClr>
                  </a:outerShdw>
                </a:effectLst>
              </a:rPr>
              <a:t>Probleme?                  </a:t>
            </a:r>
            <a:r>
              <a:rPr lang="de-CH" sz="2000" dirty="0"/>
              <a:t>Mit dem Jagdhund</a:t>
            </a:r>
            <a:br>
              <a:rPr lang="de-CH" sz="2000" dirty="0"/>
            </a:br>
            <a:r>
              <a:rPr lang="de-CH" sz="2000" dirty="0"/>
              <a:t>im Alltag, auf dem Hundeplatz</a:t>
            </a:r>
            <a:endParaRPr lang="de-CH" sz="2000" dirty="0">
              <a:solidFill>
                <a:srgbClr val="1F2D29"/>
              </a:solidFill>
            </a:endParaRPr>
          </a:p>
        </p:txBody>
      </p:sp>
      <p:sp>
        <p:nvSpPr>
          <p:cNvPr id="3" name="Inhaltsplatzhalter 2">
            <a:extLst>
              <a:ext uri="{FF2B5EF4-FFF2-40B4-BE49-F238E27FC236}">
                <a16:creationId xmlns:a16="http://schemas.microsoft.com/office/drawing/2014/main" id="{20438BEA-B38C-4920-814C-2132F1EAF12F}"/>
              </a:ext>
            </a:extLst>
          </p:cNvPr>
          <p:cNvSpPr>
            <a:spLocks noGrp="1"/>
          </p:cNvSpPr>
          <p:nvPr>
            <p:ph idx="1"/>
          </p:nvPr>
        </p:nvSpPr>
        <p:spPr>
          <a:xfrm>
            <a:off x="2302933" y="2399422"/>
            <a:ext cx="7621606" cy="3685289"/>
          </a:xfrm>
        </p:spPr>
        <p:txBody>
          <a:bodyPr anchor="t">
            <a:normAutofit/>
          </a:bodyPr>
          <a:lstStyle/>
          <a:p>
            <a:r>
              <a:rPr lang="de-CH" sz="2400" dirty="0"/>
              <a:t>Optische, akustische, geruchliche Reize</a:t>
            </a:r>
          </a:p>
          <a:p>
            <a:pPr>
              <a:buNone/>
            </a:pPr>
            <a:r>
              <a:rPr lang="de-CH" sz="2400" dirty="0"/>
              <a:t>	</a:t>
            </a:r>
            <a:r>
              <a:rPr lang="de-CH" sz="2400" dirty="0">
                <a:sym typeface="Wingdings"/>
              </a:rPr>
              <a:t> Reaktion, Ablenkung</a:t>
            </a:r>
          </a:p>
          <a:p>
            <a:pPr>
              <a:buNone/>
            </a:pPr>
            <a:endParaRPr lang="de-CH" sz="2400" dirty="0">
              <a:sym typeface="Wingdings"/>
            </a:endParaRPr>
          </a:p>
          <a:p>
            <a:r>
              <a:rPr lang="de-CH" sz="2400" dirty="0">
                <a:sym typeface="Wingdings"/>
              </a:rPr>
              <a:t>Lösung, Verhinderung?</a:t>
            </a:r>
            <a:endParaRPr lang="de-CH" sz="2400" dirty="0"/>
          </a:p>
          <a:p>
            <a:endParaRPr lang="de-CH" sz="1600" dirty="0">
              <a:solidFill>
                <a:srgbClr val="1F2D29"/>
              </a:solidFill>
            </a:endParaRPr>
          </a:p>
        </p:txBody>
      </p:sp>
    </p:spTree>
    <p:extLst>
      <p:ext uri="{BB962C8B-B14F-4D97-AF65-F5344CB8AC3E}">
        <p14:creationId xmlns:p14="http://schemas.microsoft.com/office/powerpoint/2010/main" val="193745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180BC2-6D10-4337-9B6A-BBA329F2EA97}"/>
              </a:ext>
            </a:extLst>
          </p:cNvPr>
          <p:cNvSpPr>
            <a:spLocks noGrp="1"/>
          </p:cNvSpPr>
          <p:nvPr>
            <p:ph type="title"/>
          </p:nvPr>
        </p:nvSpPr>
        <p:spPr>
          <a:xfrm>
            <a:off x="2592294" y="0"/>
            <a:ext cx="8082120" cy="1147912"/>
          </a:xfrm>
        </p:spPr>
        <p:txBody>
          <a:bodyPr anchor="b">
            <a:normAutofit/>
          </a:bodyPr>
          <a:lstStyle/>
          <a:p>
            <a:r>
              <a:rPr lang="de-CH" sz="4400" b="1" dirty="0">
                <a:solidFill>
                  <a:schemeClr val="tx2"/>
                </a:solidFill>
                <a:effectLst>
                  <a:outerShdw blurRad="31750" dist="25400" dir="5400000" algn="tl" rotWithShape="0">
                    <a:srgbClr val="000000">
                      <a:alpha val="25000"/>
                    </a:srgbClr>
                  </a:outerShdw>
                </a:effectLst>
              </a:rPr>
              <a:t>Probleme?                  </a:t>
            </a:r>
            <a:r>
              <a:rPr lang="de-CH" sz="2000" dirty="0"/>
              <a:t>Mit dem Jagdhund</a:t>
            </a:r>
            <a:br>
              <a:rPr lang="de-CH" sz="2000" dirty="0"/>
            </a:br>
            <a:r>
              <a:rPr lang="de-CH" sz="2000" dirty="0"/>
              <a:t>im Alltag, auf dem Hundeplatz</a:t>
            </a:r>
            <a:endParaRPr lang="de-CH" sz="2000" dirty="0">
              <a:solidFill>
                <a:srgbClr val="1F2D29"/>
              </a:solidFill>
            </a:endParaRPr>
          </a:p>
        </p:txBody>
      </p:sp>
      <p:sp>
        <p:nvSpPr>
          <p:cNvPr id="3" name="Inhaltsplatzhalter 2">
            <a:extLst>
              <a:ext uri="{FF2B5EF4-FFF2-40B4-BE49-F238E27FC236}">
                <a16:creationId xmlns:a16="http://schemas.microsoft.com/office/drawing/2014/main" id="{20438BEA-B38C-4920-814C-2132F1EAF12F}"/>
              </a:ext>
            </a:extLst>
          </p:cNvPr>
          <p:cNvSpPr>
            <a:spLocks noGrp="1"/>
          </p:cNvSpPr>
          <p:nvPr>
            <p:ph idx="1"/>
          </p:nvPr>
        </p:nvSpPr>
        <p:spPr>
          <a:xfrm>
            <a:off x="2302933" y="2399422"/>
            <a:ext cx="7621606" cy="3685289"/>
          </a:xfrm>
        </p:spPr>
        <p:txBody>
          <a:bodyPr anchor="t">
            <a:normAutofit/>
          </a:bodyPr>
          <a:lstStyle/>
          <a:p>
            <a:r>
              <a:rPr lang="de-CH" sz="2400" dirty="0"/>
              <a:t>Kämpfen, Töten, Fressen</a:t>
            </a:r>
          </a:p>
          <a:p>
            <a:pPr>
              <a:buNone/>
            </a:pPr>
            <a:r>
              <a:rPr lang="de-CH" sz="2400" dirty="0"/>
              <a:t>	</a:t>
            </a:r>
            <a:r>
              <a:rPr lang="de-CH" sz="2400" dirty="0">
                <a:sym typeface="Wingdings"/>
              </a:rPr>
              <a:t> Mäuse, Vogel, Igel, Raubwild, Katzen, etc.</a:t>
            </a:r>
            <a:endParaRPr lang="de-CH" sz="2400" dirty="0"/>
          </a:p>
          <a:p>
            <a:endParaRPr lang="de-CH" sz="2400" dirty="0"/>
          </a:p>
          <a:p>
            <a:r>
              <a:rPr lang="de-CH" sz="2400" dirty="0">
                <a:sym typeface="Wingdings"/>
              </a:rPr>
              <a:t>Lösung, Verhinderung?</a:t>
            </a:r>
            <a:endParaRPr lang="de-CH" sz="2400" dirty="0"/>
          </a:p>
          <a:p>
            <a:pPr>
              <a:buNone/>
            </a:pPr>
            <a:r>
              <a:rPr lang="de-CH" sz="2400" dirty="0">
                <a:sym typeface="Wingdings"/>
              </a:rPr>
              <a:t>	</a:t>
            </a:r>
          </a:p>
          <a:p>
            <a:endParaRPr lang="de-CH" sz="1600" dirty="0">
              <a:solidFill>
                <a:srgbClr val="1F2D29"/>
              </a:solidFill>
            </a:endParaRPr>
          </a:p>
        </p:txBody>
      </p:sp>
    </p:spTree>
    <p:extLst>
      <p:ext uri="{BB962C8B-B14F-4D97-AF65-F5344CB8AC3E}">
        <p14:creationId xmlns:p14="http://schemas.microsoft.com/office/powerpoint/2010/main" val="11825746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180BC2-6D10-4337-9B6A-BBA329F2EA97}"/>
              </a:ext>
            </a:extLst>
          </p:cNvPr>
          <p:cNvSpPr>
            <a:spLocks noGrp="1"/>
          </p:cNvSpPr>
          <p:nvPr>
            <p:ph type="title"/>
          </p:nvPr>
        </p:nvSpPr>
        <p:spPr>
          <a:xfrm>
            <a:off x="2488020" y="266218"/>
            <a:ext cx="8082120" cy="1147912"/>
          </a:xfrm>
        </p:spPr>
        <p:txBody>
          <a:bodyPr anchor="b">
            <a:normAutofit/>
          </a:bodyPr>
          <a:lstStyle/>
          <a:p>
            <a:r>
              <a:rPr lang="de-CH" sz="4400" b="1" dirty="0">
                <a:solidFill>
                  <a:schemeClr val="tx2"/>
                </a:solidFill>
                <a:effectLst>
                  <a:outerShdw blurRad="31750" dist="25400" dir="5400000" algn="tl" rotWithShape="0">
                    <a:srgbClr val="000000">
                      <a:alpha val="25000"/>
                    </a:srgbClr>
                  </a:outerShdw>
                </a:effectLst>
              </a:rPr>
              <a:t>Probleme?                  </a:t>
            </a:r>
            <a:r>
              <a:rPr lang="de-CH" sz="2000" dirty="0"/>
              <a:t>Mit dem Jagdhund</a:t>
            </a:r>
            <a:br>
              <a:rPr lang="de-CH" sz="2000" dirty="0"/>
            </a:br>
            <a:r>
              <a:rPr lang="de-CH" sz="2000" dirty="0"/>
              <a:t>im Alltag, auf dem Hundeplatz</a:t>
            </a:r>
            <a:endParaRPr lang="de-CH" sz="2000" dirty="0">
              <a:solidFill>
                <a:srgbClr val="1F2D29"/>
              </a:solidFill>
            </a:endParaRPr>
          </a:p>
        </p:txBody>
      </p:sp>
      <p:sp>
        <p:nvSpPr>
          <p:cNvPr id="3" name="Inhaltsplatzhalter 2">
            <a:extLst>
              <a:ext uri="{FF2B5EF4-FFF2-40B4-BE49-F238E27FC236}">
                <a16:creationId xmlns:a16="http://schemas.microsoft.com/office/drawing/2014/main" id="{20438BEA-B38C-4920-814C-2132F1EAF12F}"/>
              </a:ext>
            </a:extLst>
          </p:cNvPr>
          <p:cNvSpPr>
            <a:spLocks noGrp="1"/>
          </p:cNvSpPr>
          <p:nvPr>
            <p:ph idx="1"/>
          </p:nvPr>
        </p:nvSpPr>
        <p:spPr>
          <a:xfrm>
            <a:off x="2302933" y="2399422"/>
            <a:ext cx="7621606" cy="3685289"/>
          </a:xfrm>
        </p:spPr>
        <p:txBody>
          <a:bodyPr anchor="t">
            <a:normAutofit/>
          </a:bodyPr>
          <a:lstStyle/>
          <a:p>
            <a:r>
              <a:rPr lang="de-CH" sz="2400" dirty="0"/>
              <a:t>Überpassion, </a:t>
            </a:r>
            <a:r>
              <a:rPr lang="de-CH" sz="2400" dirty="0" err="1"/>
              <a:t>Hyperreaktivität</a:t>
            </a:r>
            <a:r>
              <a:rPr lang="de-CH" sz="2400" dirty="0"/>
              <a:t>, Hyperaktivität</a:t>
            </a:r>
          </a:p>
          <a:p>
            <a:pPr>
              <a:buNone/>
            </a:pPr>
            <a:r>
              <a:rPr lang="de-CH" sz="2400" dirty="0"/>
              <a:t>	</a:t>
            </a:r>
            <a:r>
              <a:rPr lang="de-CH" sz="2400" dirty="0">
                <a:sym typeface="Wingdings"/>
              </a:rPr>
              <a:t> fehlende Konzentration, hohe Erregung, </a:t>
            </a:r>
          </a:p>
          <a:p>
            <a:pPr>
              <a:buNone/>
            </a:pPr>
            <a:r>
              <a:rPr lang="de-CH" sz="2400" dirty="0">
                <a:sym typeface="Wingdings"/>
              </a:rPr>
              <a:t>	    grosse Aktivität, übertriebene Reaktion, etc.</a:t>
            </a:r>
            <a:endParaRPr lang="de-CH" sz="2400" dirty="0"/>
          </a:p>
          <a:p>
            <a:endParaRPr lang="de-CH" sz="2400" dirty="0"/>
          </a:p>
          <a:p>
            <a:r>
              <a:rPr lang="de-CH" sz="2400" dirty="0">
                <a:sym typeface="Wingdings"/>
              </a:rPr>
              <a:t>Lösung, Verhinderung?</a:t>
            </a:r>
            <a:endParaRPr lang="de-CH" sz="2400" dirty="0"/>
          </a:p>
          <a:p>
            <a:pPr>
              <a:buNone/>
            </a:pPr>
            <a:r>
              <a:rPr lang="de-CH" sz="2400" dirty="0">
                <a:sym typeface="Wingdings"/>
              </a:rPr>
              <a:t>	</a:t>
            </a:r>
          </a:p>
          <a:p>
            <a:endParaRPr lang="de-CH" sz="1600" dirty="0">
              <a:solidFill>
                <a:srgbClr val="1F2D29"/>
              </a:solidFill>
            </a:endParaRPr>
          </a:p>
        </p:txBody>
      </p:sp>
    </p:spTree>
    <p:extLst>
      <p:ext uri="{BB962C8B-B14F-4D97-AF65-F5344CB8AC3E}">
        <p14:creationId xmlns:p14="http://schemas.microsoft.com/office/powerpoint/2010/main" val="27913501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180BC2-6D10-4337-9B6A-BBA329F2EA97}"/>
              </a:ext>
            </a:extLst>
          </p:cNvPr>
          <p:cNvSpPr>
            <a:spLocks noGrp="1"/>
          </p:cNvSpPr>
          <p:nvPr>
            <p:ph type="title"/>
          </p:nvPr>
        </p:nvSpPr>
        <p:spPr>
          <a:xfrm>
            <a:off x="2488020" y="266218"/>
            <a:ext cx="8082120" cy="1147912"/>
          </a:xfrm>
        </p:spPr>
        <p:txBody>
          <a:bodyPr anchor="b">
            <a:normAutofit/>
          </a:bodyPr>
          <a:lstStyle/>
          <a:p>
            <a:r>
              <a:rPr lang="de-CH" sz="4400" b="1" dirty="0">
                <a:solidFill>
                  <a:schemeClr val="tx2"/>
                </a:solidFill>
                <a:effectLst>
                  <a:outerShdw blurRad="31750" dist="25400" dir="5400000" algn="tl" rotWithShape="0">
                    <a:srgbClr val="000000">
                      <a:alpha val="25000"/>
                    </a:srgbClr>
                  </a:outerShdw>
                </a:effectLst>
              </a:rPr>
              <a:t>Probleme?                  </a:t>
            </a:r>
            <a:r>
              <a:rPr lang="de-CH" sz="2000" dirty="0"/>
              <a:t>Mit dem Jagdhund</a:t>
            </a:r>
            <a:br>
              <a:rPr lang="de-CH" sz="2000" dirty="0"/>
            </a:br>
            <a:r>
              <a:rPr lang="de-CH" sz="2000" dirty="0"/>
              <a:t>im Alltag, auf dem Hundeplatz</a:t>
            </a:r>
            <a:endParaRPr lang="de-CH" sz="2000" dirty="0">
              <a:solidFill>
                <a:srgbClr val="1F2D29"/>
              </a:solidFill>
            </a:endParaRPr>
          </a:p>
        </p:txBody>
      </p:sp>
      <p:sp>
        <p:nvSpPr>
          <p:cNvPr id="3" name="Inhaltsplatzhalter 2">
            <a:extLst>
              <a:ext uri="{FF2B5EF4-FFF2-40B4-BE49-F238E27FC236}">
                <a16:creationId xmlns:a16="http://schemas.microsoft.com/office/drawing/2014/main" id="{20438BEA-B38C-4920-814C-2132F1EAF12F}"/>
              </a:ext>
            </a:extLst>
          </p:cNvPr>
          <p:cNvSpPr>
            <a:spLocks noGrp="1"/>
          </p:cNvSpPr>
          <p:nvPr>
            <p:ph idx="1"/>
          </p:nvPr>
        </p:nvSpPr>
        <p:spPr>
          <a:xfrm>
            <a:off x="2302933" y="2399422"/>
            <a:ext cx="7621606" cy="3685289"/>
          </a:xfrm>
        </p:spPr>
        <p:txBody>
          <a:bodyPr anchor="t">
            <a:normAutofit/>
          </a:bodyPr>
          <a:lstStyle/>
          <a:p>
            <a:r>
              <a:rPr lang="de-CH" sz="2400" dirty="0"/>
              <a:t>Fehlende/keine Motivation </a:t>
            </a:r>
          </a:p>
          <a:p>
            <a:pPr>
              <a:buNone/>
            </a:pPr>
            <a:r>
              <a:rPr lang="de-CH" sz="2400" dirty="0"/>
              <a:t>	</a:t>
            </a:r>
            <a:r>
              <a:rPr lang="de-CH" sz="2400" dirty="0">
                <a:sym typeface="Wingdings"/>
              </a:rPr>
              <a:t> keine </a:t>
            </a:r>
            <a:r>
              <a:rPr lang="de-CH" sz="2400" dirty="0" err="1">
                <a:sym typeface="Wingdings"/>
              </a:rPr>
              <a:t>Guddis</a:t>
            </a:r>
            <a:r>
              <a:rPr lang="de-CH" sz="2400" dirty="0">
                <a:sym typeface="Wingdings"/>
              </a:rPr>
              <a:t>, kein Spielzeug, etc.</a:t>
            </a:r>
          </a:p>
          <a:p>
            <a:pPr>
              <a:buNone/>
            </a:pPr>
            <a:r>
              <a:rPr lang="de-CH" sz="2400" dirty="0">
                <a:sym typeface="Wingdings"/>
              </a:rPr>
              <a:t>	</a:t>
            </a:r>
            <a:endParaRPr lang="de-CH" sz="2400" dirty="0"/>
          </a:p>
          <a:p>
            <a:r>
              <a:rPr lang="de-CH" sz="2400" dirty="0">
                <a:sym typeface="Wingdings"/>
              </a:rPr>
              <a:t>Lösung, Verhinderung?</a:t>
            </a:r>
            <a:endParaRPr lang="de-CH" sz="2400" dirty="0"/>
          </a:p>
          <a:p>
            <a:pPr>
              <a:buNone/>
            </a:pPr>
            <a:r>
              <a:rPr lang="de-CH" sz="2400" dirty="0">
                <a:sym typeface="Wingdings"/>
              </a:rPr>
              <a:t>	</a:t>
            </a:r>
          </a:p>
          <a:p>
            <a:endParaRPr lang="de-CH" sz="1600" dirty="0">
              <a:solidFill>
                <a:srgbClr val="1F2D29"/>
              </a:solidFill>
            </a:endParaRPr>
          </a:p>
        </p:txBody>
      </p:sp>
    </p:spTree>
    <p:extLst>
      <p:ext uri="{BB962C8B-B14F-4D97-AF65-F5344CB8AC3E}">
        <p14:creationId xmlns:p14="http://schemas.microsoft.com/office/powerpoint/2010/main" val="38385454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660E92-404D-4284-A83D-EBE48D9456DD}"/>
              </a:ext>
            </a:extLst>
          </p:cNvPr>
          <p:cNvSpPr>
            <a:spLocks noGrp="1"/>
          </p:cNvSpPr>
          <p:nvPr>
            <p:ph type="title"/>
          </p:nvPr>
        </p:nvSpPr>
        <p:spPr>
          <a:xfrm>
            <a:off x="2900565" y="194135"/>
            <a:ext cx="7958331" cy="786513"/>
          </a:xfrm>
        </p:spPr>
        <p:txBody>
          <a:bodyPr anchor="b">
            <a:normAutofit/>
          </a:bodyPr>
          <a:lstStyle/>
          <a:p>
            <a:pPr algn="l"/>
            <a:r>
              <a:rPr lang="de-CH" sz="4400" b="1" dirty="0">
                <a:solidFill>
                  <a:srgbClr val="1F2D29"/>
                </a:solidFill>
              </a:rPr>
              <a:t>Jagdliche Trainingseinheiten</a:t>
            </a:r>
          </a:p>
        </p:txBody>
      </p:sp>
      <p:sp>
        <p:nvSpPr>
          <p:cNvPr id="3" name="Inhaltsplatzhalter 2">
            <a:extLst>
              <a:ext uri="{FF2B5EF4-FFF2-40B4-BE49-F238E27FC236}">
                <a16:creationId xmlns:a16="http://schemas.microsoft.com/office/drawing/2014/main" id="{022751CE-4124-4A47-B716-4DA743B0719C}"/>
              </a:ext>
            </a:extLst>
          </p:cNvPr>
          <p:cNvSpPr>
            <a:spLocks noGrp="1"/>
          </p:cNvSpPr>
          <p:nvPr>
            <p:ph idx="1"/>
          </p:nvPr>
        </p:nvSpPr>
        <p:spPr>
          <a:xfrm>
            <a:off x="2968680" y="1731700"/>
            <a:ext cx="7621606" cy="4563197"/>
          </a:xfrm>
        </p:spPr>
        <p:txBody>
          <a:bodyPr anchor="t">
            <a:normAutofit/>
          </a:bodyPr>
          <a:lstStyle/>
          <a:p>
            <a:r>
              <a:rPr lang="de-CH" sz="2400" dirty="0"/>
              <a:t>Fährtenarbeit, Schweissarbeit</a:t>
            </a:r>
          </a:p>
          <a:p>
            <a:r>
              <a:rPr lang="de-CH" sz="2400" dirty="0"/>
              <a:t>Schleppenarbeit, </a:t>
            </a:r>
            <a:r>
              <a:rPr lang="de-CH" sz="2400" dirty="0" err="1"/>
              <a:t>Verlorensuche</a:t>
            </a:r>
            <a:r>
              <a:rPr lang="de-CH" sz="2400" dirty="0"/>
              <a:t>, </a:t>
            </a:r>
            <a:r>
              <a:rPr lang="de-CH" sz="2400" dirty="0" err="1"/>
              <a:t>Freiverlorensuche</a:t>
            </a:r>
            <a:endParaRPr lang="de-CH" sz="2400" dirty="0"/>
          </a:p>
          <a:p>
            <a:r>
              <a:rPr lang="de-CH" sz="2400" dirty="0"/>
              <a:t>Suche, Revieren im Feld/Hundeplatz</a:t>
            </a:r>
          </a:p>
          <a:p>
            <a:r>
              <a:rPr lang="de-CH" sz="2400" dirty="0"/>
              <a:t>Reizangeltraining</a:t>
            </a:r>
          </a:p>
          <a:p>
            <a:r>
              <a:rPr lang="de-CH" sz="2400" dirty="0" err="1"/>
              <a:t>Dummyarbeit</a:t>
            </a:r>
            <a:r>
              <a:rPr lang="de-CH" sz="2400" dirty="0"/>
              <a:t> im Wasser und im Feld/Hundeplatz</a:t>
            </a:r>
          </a:p>
          <a:p>
            <a:r>
              <a:rPr lang="de-CH" sz="2400" dirty="0"/>
              <a:t>Suchspiele mit Wild-(Attrappen)</a:t>
            </a:r>
          </a:p>
          <a:p>
            <a:endParaRPr lang="de-CH" sz="2400" dirty="0">
              <a:solidFill>
                <a:srgbClr val="C00000"/>
              </a:solidFill>
            </a:endParaRPr>
          </a:p>
          <a:p>
            <a:endParaRPr lang="de-CH" sz="2400" dirty="0">
              <a:solidFill>
                <a:srgbClr val="1F2D29"/>
              </a:solidFill>
            </a:endParaRPr>
          </a:p>
        </p:txBody>
      </p:sp>
    </p:spTree>
    <p:extLst>
      <p:ext uri="{BB962C8B-B14F-4D97-AF65-F5344CB8AC3E}">
        <p14:creationId xmlns:p14="http://schemas.microsoft.com/office/powerpoint/2010/main" val="2723249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DB620E34-884A-E01F-BECF-AF92B42B36B6}"/>
              </a:ext>
            </a:extLst>
          </p:cNvPr>
          <p:cNvPicPr>
            <a:picLocks noChangeAspect="1"/>
          </p:cNvPicPr>
          <p:nvPr/>
        </p:nvPicPr>
        <p:blipFill>
          <a:blip r:embed="rId2"/>
          <a:stretch>
            <a:fillRect/>
          </a:stretch>
        </p:blipFill>
        <p:spPr>
          <a:xfrm>
            <a:off x="2049689" y="1970422"/>
            <a:ext cx="6594498" cy="3700463"/>
          </a:xfrm>
          <a:prstGeom prst="rect">
            <a:avLst/>
          </a:prstGeom>
        </p:spPr>
      </p:pic>
      <p:sp>
        <p:nvSpPr>
          <p:cNvPr id="4" name="Textfeld 3">
            <a:extLst>
              <a:ext uri="{FF2B5EF4-FFF2-40B4-BE49-F238E27FC236}">
                <a16:creationId xmlns:a16="http://schemas.microsoft.com/office/drawing/2014/main" id="{4F6EF1A3-EC23-E41D-A978-7C2A1DD2A77D}"/>
              </a:ext>
            </a:extLst>
          </p:cNvPr>
          <p:cNvSpPr txBox="1"/>
          <p:nvPr/>
        </p:nvSpPr>
        <p:spPr>
          <a:xfrm>
            <a:off x="3152274" y="406567"/>
            <a:ext cx="7804483" cy="646331"/>
          </a:xfrm>
          <a:prstGeom prst="rect">
            <a:avLst/>
          </a:prstGeom>
          <a:noFill/>
        </p:spPr>
        <p:txBody>
          <a:bodyPr wrap="square" rtlCol="0">
            <a:spAutoFit/>
          </a:bodyPr>
          <a:lstStyle/>
          <a:p>
            <a:r>
              <a:rPr lang="de-CH" sz="3600" b="1" dirty="0"/>
              <a:t>Die Jagdsysteme in der Schweiz</a:t>
            </a:r>
          </a:p>
        </p:txBody>
      </p:sp>
    </p:spTree>
    <p:extLst>
      <p:ext uri="{BB962C8B-B14F-4D97-AF65-F5344CB8AC3E}">
        <p14:creationId xmlns:p14="http://schemas.microsoft.com/office/powerpoint/2010/main" val="4746291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660E92-404D-4284-A83D-EBE48D9456DD}"/>
              </a:ext>
            </a:extLst>
          </p:cNvPr>
          <p:cNvSpPr>
            <a:spLocks noGrp="1"/>
          </p:cNvSpPr>
          <p:nvPr>
            <p:ph type="title"/>
          </p:nvPr>
        </p:nvSpPr>
        <p:spPr>
          <a:xfrm>
            <a:off x="2900565" y="194135"/>
            <a:ext cx="7958331" cy="786513"/>
          </a:xfrm>
        </p:spPr>
        <p:txBody>
          <a:bodyPr anchor="b">
            <a:normAutofit/>
          </a:bodyPr>
          <a:lstStyle/>
          <a:p>
            <a:pPr algn="l"/>
            <a:r>
              <a:rPr lang="de-CH" sz="4400" b="1" dirty="0">
                <a:solidFill>
                  <a:srgbClr val="1F2D29"/>
                </a:solidFill>
              </a:rPr>
              <a:t>Zu guter Letzt…..</a:t>
            </a:r>
          </a:p>
        </p:txBody>
      </p:sp>
      <p:sp>
        <p:nvSpPr>
          <p:cNvPr id="3" name="Inhaltsplatzhalter 2">
            <a:extLst>
              <a:ext uri="{FF2B5EF4-FFF2-40B4-BE49-F238E27FC236}">
                <a16:creationId xmlns:a16="http://schemas.microsoft.com/office/drawing/2014/main" id="{022751CE-4124-4A47-B716-4DA743B0719C}"/>
              </a:ext>
            </a:extLst>
          </p:cNvPr>
          <p:cNvSpPr>
            <a:spLocks noGrp="1"/>
          </p:cNvSpPr>
          <p:nvPr>
            <p:ph idx="1"/>
          </p:nvPr>
        </p:nvSpPr>
        <p:spPr>
          <a:xfrm>
            <a:off x="2276475" y="2373384"/>
            <a:ext cx="5067300" cy="2351016"/>
          </a:xfrm>
        </p:spPr>
        <p:txBody>
          <a:bodyPr anchor="t">
            <a:normAutofit fontScale="92500"/>
          </a:bodyPr>
          <a:lstStyle/>
          <a:p>
            <a:pPr marL="0" indent="0" algn="l">
              <a:buNone/>
            </a:pPr>
            <a:r>
              <a:rPr lang="de-CH" sz="2600" b="1" i="0" dirty="0">
                <a:solidFill>
                  <a:srgbClr val="000000"/>
                </a:solidFill>
                <a:effectLst/>
                <a:latin typeface="Arial" panose="020B0604020202020204" pitchFamily="34" charset="0"/>
              </a:rPr>
              <a:t>Das mir mein Hund viel lieber sei,</a:t>
            </a:r>
            <a:endParaRPr lang="de-CH" sz="2600" b="1" i="0" dirty="0">
              <a:solidFill>
                <a:srgbClr val="000000"/>
              </a:solidFill>
              <a:effectLst/>
              <a:latin typeface="Times New Roman" panose="02020603050405020304" pitchFamily="18" charset="0"/>
            </a:endParaRPr>
          </a:p>
          <a:p>
            <a:pPr marL="0" indent="0" algn="l">
              <a:buNone/>
            </a:pPr>
            <a:r>
              <a:rPr lang="de-CH" sz="2600" b="1" i="0" dirty="0">
                <a:solidFill>
                  <a:srgbClr val="000000"/>
                </a:solidFill>
                <a:effectLst/>
                <a:latin typeface="Arial" panose="020B0604020202020204" pitchFamily="34" charset="0"/>
              </a:rPr>
              <a:t>sagst du, o Mensch, sei Sünde.</a:t>
            </a:r>
            <a:br>
              <a:rPr lang="de-CH" sz="2600" b="1" i="0" dirty="0">
                <a:solidFill>
                  <a:srgbClr val="000000"/>
                </a:solidFill>
                <a:effectLst/>
                <a:latin typeface="Arial" panose="020B0604020202020204" pitchFamily="34" charset="0"/>
              </a:rPr>
            </a:br>
            <a:r>
              <a:rPr lang="de-CH" sz="2600" b="1" i="0" dirty="0">
                <a:solidFill>
                  <a:srgbClr val="000000"/>
                </a:solidFill>
                <a:effectLst/>
                <a:latin typeface="Arial" panose="020B0604020202020204" pitchFamily="34" charset="0"/>
              </a:rPr>
              <a:t> </a:t>
            </a:r>
            <a:endParaRPr lang="de-CH" sz="2600" b="1" i="0" dirty="0">
              <a:solidFill>
                <a:srgbClr val="000000"/>
              </a:solidFill>
              <a:effectLst/>
              <a:latin typeface="Times New Roman" panose="02020603050405020304" pitchFamily="18" charset="0"/>
            </a:endParaRPr>
          </a:p>
          <a:p>
            <a:pPr marL="0" indent="0" algn="l">
              <a:buNone/>
            </a:pPr>
            <a:r>
              <a:rPr lang="de-CH" sz="2600" b="1" i="0" dirty="0">
                <a:solidFill>
                  <a:srgbClr val="000000"/>
                </a:solidFill>
                <a:effectLst/>
                <a:latin typeface="Arial" panose="020B0604020202020204" pitchFamily="34" charset="0"/>
              </a:rPr>
              <a:t>Der Hund ist mir im Sturme treu,</a:t>
            </a:r>
            <a:endParaRPr lang="de-CH" sz="2600" b="1" i="0" dirty="0">
              <a:solidFill>
                <a:srgbClr val="000000"/>
              </a:solidFill>
              <a:effectLst/>
              <a:latin typeface="Times New Roman" panose="02020603050405020304" pitchFamily="18" charset="0"/>
            </a:endParaRPr>
          </a:p>
          <a:p>
            <a:pPr marL="0" indent="0" algn="l">
              <a:buNone/>
            </a:pPr>
            <a:r>
              <a:rPr lang="de-CH" sz="2600" b="1" i="0" dirty="0">
                <a:solidFill>
                  <a:srgbClr val="000000"/>
                </a:solidFill>
                <a:effectLst/>
                <a:latin typeface="Arial" panose="020B0604020202020204" pitchFamily="34" charset="0"/>
              </a:rPr>
              <a:t>der Mensch nicht mal im Winde!</a:t>
            </a:r>
            <a:endParaRPr lang="de-CH" sz="2600" b="1" i="0" dirty="0">
              <a:solidFill>
                <a:srgbClr val="000000"/>
              </a:solidFill>
              <a:effectLst/>
              <a:latin typeface="Times New Roman" panose="02020603050405020304" pitchFamily="18" charset="0"/>
            </a:endParaRPr>
          </a:p>
          <a:p>
            <a:pPr marL="0" indent="0">
              <a:buNone/>
            </a:pPr>
            <a:endParaRPr lang="de-CH" sz="2400" dirty="0">
              <a:solidFill>
                <a:srgbClr val="1F2D29"/>
              </a:solidFill>
            </a:endParaRPr>
          </a:p>
        </p:txBody>
      </p:sp>
      <p:pic>
        <p:nvPicPr>
          <p:cNvPr id="5" name="Grafik 4" descr="Ein Bild, das draußen, Gras, Person, Hunderasse enthält.&#10;&#10;Automatisch generierte Beschreibung">
            <a:extLst>
              <a:ext uri="{FF2B5EF4-FFF2-40B4-BE49-F238E27FC236}">
                <a16:creationId xmlns:a16="http://schemas.microsoft.com/office/drawing/2014/main" id="{DE49E7AD-A7BA-6FE2-BD5E-5D8C1BF6A3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4350" y="781050"/>
            <a:ext cx="2628900" cy="3943350"/>
          </a:xfrm>
          <a:prstGeom prst="rect">
            <a:avLst/>
          </a:prstGeom>
        </p:spPr>
      </p:pic>
    </p:spTree>
    <p:extLst>
      <p:ext uri="{BB962C8B-B14F-4D97-AF65-F5344CB8AC3E}">
        <p14:creationId xmlns:p14="http://schemas.microsoft.com/office/powerpoint/2010/main" val="18424566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59696" y="5517232"/>
            <a:ext cx="6024936" cy="652934"/>
          </a:xfrm>
        </p:spPr>
        <p:txBody>
          <a:bodyPr>
            <a:normAutofit fontScale="90000"/>
          </a:bodyPr>
          <a:lstStyle/>
          <a:p>
            <a:r>
              <a:rPr lang="de-CH" sz="3200" b="1" dirty="0"/>
              <a:t>Besten Dank für Ihre Aufmerksamkeit!</a:t>
            </a:r>
          </a:p>
        </p:txBody>
      </p:sp>
      <p:sp>
        <p:nvSpPr>
          <p:cNvPr id="7" name="Textplatzhalter 2"/>
          <p:cNvSpPr txBox="1">
            <a:spLocks/>
          </p:cNvSpPr>
          <p:nvPr/>
        </p:nvSpPr>
        <p:spPr>
          <a:xfrm>
            <a:off x="4652210" y="537410"/>
            <a:ext cx="2017951" cy="609602"/>
          </a:xfrm>
          <a:prstGeom prst="rect">
            <a:avLst/>
          </a:prstGeom>
        </p:spPr>
        <p:txBody>
          <a:bodyPr vert="horz">
            <a:normAutofit lnSpcReduction="10000"/>
          </a:bodyPr>
          <a:lstStyle/>
          <a:p>
            <a:pPr marL="109728" defTabSz="914400">
              <a:spcBef>
                <a:spcPts val="400"/>
              </a:spcBef>
              <a:buClr>
                <a:schemeClr val="accent1"/>
              </a:buClr>
              <a:buSzPct val="68000"/>
              <a:defRPr/>
            </a:pPr>
            <a:r>
              <a:rPr lang="de-CH" sz="3600" b="1" dirty="0"/>
              <a:t>Fragen?</a:t>
            </a:r>
          </a:p>
          <a:p>
            <a:pPr marL="365760" indent="-256032" defTabSz="914400">
              <a:spcBef>
                <a:spcPts val="400"/>
              </a:spcBef>
              <a:buClr>
                <a:schemeClr val="accent1"/>
              </a:buClr>
              <a:buSzPct val="68000"/>
              <a:buFont typeface="Wingdings 3"/>
              <a:buChar char=""/>
              <a:defRPr/>
            </a:pPr>
            <a:endParaRPr lang="de-CH" sz="2700" dirty="0"/>
          </a:p>
          <a:p>
            <a:pPr marL="365760" indent="-256032" defTabSz="914400">
              <a:spcBef>
                <a:spcPts val="400"/>
              </a:spcBef>
              <a:buClr>
                <a:schemeClr val="accent1"/>
              </a:buClr>
              <a:buSzPct val="68000"/>
              <a:buFont typeface="Wingdings 3"/>
              <a:buChar char=""/>
              <a:defRPr/>
            </a:pPr>
            <a:endParaRPr lang="de-CH" sz="2700" dirty="0"/>
          </a:p>
          <a:p>
            <a:pPr marL="365760" indent="-256032" defTabSz="914400">
              <a:spcBef>
                <a:spcPts val="400"/>
              </a:spcBef>
              <a:buClr>
                <a:schemeClr val="accent1"/>
              </a:buClr>
              <a:buSzPct val="68000"/>
              <a:defRPr/>
            </a:pPr>
            <a:endParaRPr lang="de-CH" sz="2700" dirty="0"/>
          </a:p>
          <a:p>
            <a:pPr marL="365760" indent="-256032" defTabSz="914400">
              <a:spcBef>
                <a:spcPts val="400"/>
              </a:spcBef>
              <a:buClr>
                <a:schemeClr val="accent1"/>
              </a:buClr>
              <a:buSzPct val="68000"/>
              <a:buFont typeface="Wingdings 3"/>
              <a:buChar char=""/>
              <a:defRPr/>
            </a:pPr>
            <a:endParaRPr lang="de-CH" sz="2700" dirty="0"/>
          </a:p>
          <a:p>
            <a:pPr marL="365760" indent="-256032" defTabSz="914400">
              <a:spcBef>
                <a:spcPts val="400"/>
              </a:spcBef>
              <a:buClr>
                <a:schemeClr val="accent1"/>
              </a:buClr>
              <a:buSzPct val="68000"/>
              <a:buFont typeface="Wingdings 3"/>
              <a:buChar char=""/>
              <a:defRPr/>
            </a:pPr>
            <a:endParaRPr lang="de-CH" sz="2700" dirty="0"/>
          </a:p>
          <a:p>
            <a:pPr marL="365760" indent="-256032" defTabSz="914400">
              <a:spcBef>
                <a:spcPts val="400"/>
              </a:spcBef>
              <a:buClr>
                <a:schemeClr val="accent1"/>
              </a:buClr>
              <a:buSzPct val="68000"/>
              <a:buFont typeface="Wingdings 3"/>
              <a:buChar char=""/>
              <a:defRPr/>
            </a:pPr>
            <a:endParaRPr lang="de-CH" sz="2700" dirty="0"/>
          </a:p>
        </p:txBody>
      </p:sp>
      <p:pic>
        <p:nvPicPr>
          <p:cNvPr id="4" name="Grafik 3" descr="Ein Bild, das draußen, Wasser, Hunderasse, Gras enthält.&#10;&#10;Automatisch generierte Beschreibung">
            <a:extLst>
              <a:ext uri="{FF2B5EF4-FFF2-40B4-BE49-F238E27FC236}">
                <a16:creationId xmlns:a16="http://schemas.microsoft.com/office/drawing/2014/main" id="{C9CF6291-350D-83D6-7305-F802350BA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1215" y="1488741"/>
            <a:ext cx="4998872" cy="333258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4F6EF1A3-EC23-E41D-A978-7C2A1DD2A77D}"/>
              </a:ext>
            </a:extLst>
          </p:cNvPr>
          <p:cNvSpPr txBox="1"/>
          <p:nvPr/>
        </p:nvSpPr>
        <p:spPr>
          <a:xfrm>
            <a:off x="3152274" y="406567"/>
            <a:ext cx="7804483" cy="646331"/>
          </a:xfrm>
          <a:prstGeom prst="rect">
            <a:avLst/>
          </a:prstGeom>
        </p:spPr>
        <p:txBody>
          <a:bodyPr wrap="square" rtlCol="0">
            <a:spAutoFit/>
          </a:bodyPr>
          <a:lstStyle/>
          <a:p>
            <a:r>
              <a:rPr lang="de-CH" sz="3600" b="1" dirty="0"/>
              <a:t>Wald im Kanton Aargau / Zahlen</a:t>
            </a:r>
          </a:p>
        </p:txBody>
      </p:sp>
      <p:pic>
        <p:nvPicPr>
          <p:cNvPr id="5" name="Grafik 4">
            <a:extLst>
              <a:ext uri="{FF2B5EF4-FFF2-40B4-BE49-F238E27FC236}">
                <a16:creationId xmlns:a16="http://schemas.microsoft.com/office/drawing/2014/main" id="{CC7008A9-2B7F-0409-50DD-2EEF14F94DAA}"/>
              </a:ext>
            </a:extLst>
          </p:cNvPr>
          <p:cNvPicPr>
            <a:picLocks noChangeAspect="1"/>
          </p:cNvPicPr>
          <p:nvPr/>
        </p:nvPicPr>
        <p:blipFill>
          <a:blip r:embed="rId2"/>
          <a:stretch>
            <a:fillRect/>
          </a:stretch>
        </p:blipFill>
        <p:spPr>
          <a:xfrm>
            <a:off x="871537" y="2328862"/>
            <a:ext cx="4024313" cy="3723430"/>
          </a:xfrm>
          <a:prstGeom prst="rect">
            <a:avLst/>
          </a:prstGeom>
        </p:spPr>
      </p:pic>
      <p:sp>
        <p:nvSpPr>
          <p:cNvPr id="6" name="Textfeld 5">
            <a:extLst>
              <a:ext uri="{FF2B5EF4-FFF2-40B4-BE49-F238E27FC236}">
                <a16:creationId xmlns:a16="http://schemas.microsoft.com/office/drawing/2014/main" id="{639E6191-9223-FA3E-E0D5-8D255D2B026B}"/>
              </a:ext>
            </a:extLst>
          </p:cNvPr>
          <p:cNvSpPr txBox="1"/>
          <p:nvPr/>
        </p:nvSpPr>
        <p:spPr>
          <a:xfrm>
            <a:off x="5710238" y="1595437"/>
            <a:ext cx="6196012" cy="4801314"/>
          </a:xfrm>
          <a:prstGeom prst="rect">
            <a:avLst/>
          </a:prstGeom>
          <a:noFill/>
        </p:spPr>
        <p:txBody>
          <a:bodyPr wrap="square" rtlCol="0">
            <a:spAutoFit/>
          </a:bodyPr>
          <a:lstStyle/>
          <a:p>
            <a:pPr marL="285750" indent="-285750">
              <a:buFont typeface="Arial" panose="020B0604020202020204" pitchFamily="34" charset="0"/>
              <a:buChar char="•"/>
            </a:pPr>
            <a:r>
              <a:rPr lang="de-CH" sz="2400" dirty="0"/>
              <a:t>35% der Kantonsfläche ist mit Wald bedeckt</a:t>
            </a:r>
          </a:p>
          <a:p>
            <a:pPr marL="285750" indent="-285750">
              <a:buFont typeface="Arial" panose="020B0604020202020204" pitchFamily="34" charset="0"/>
              <a:buChar char="•"/>
            </a:pPr>
            <a:r>
              <a:rPr lang="de-CH" sz="2400" dirty="0"/>
              <a:t>70% davon gehören den Gemeinden</a:t>
            </a:r>
          </a:p>
          <a:p>
            <a:pPr marL="285750" indent="-285750">
              <a:buFont typeface="Arial" panose="020B0604020202020204" pitchFamily="34" charset="0"/>
              <a:buChar char="•"/>
            </a:pPr>
            <a:r>
              <a:rPr lang="de-CH" sz="2400" dirty="0"/>
              <a:t>Heimat von 25’000 Tier- und Pflanzenarten</a:t>
            </a:r>
          </a:p>
          <a:p>
            <a:pPr marL="285750" indent="-285750">
              <a:buFont typeface="Arial" panose="020B0604020202020204" pitchFamily="34" charset="0"/>
              <a:buChar char="•"/>
            </a:pPr>
            <a:r>
              <a:rPr lang="de-CH" sz="2400" dirty="0"/>
              <a:t>50’000 Hunde davon ca. 800 im </a:t>
            </a:r>
            <a:r>
              <a:rPr lang="de-CH" sz="2400" dirty="0" err="1"/>
              <a:t>jagdl</a:t>
            </a:r>
            <a:r>
              <a:rPr lang="de-CH" sz="2400" dirty="0"/>
              <a:t>. Einsatz</a:t>
            </a:r>
          </a:p>
          <a:p>
            <a:pPr marL="285750" indent="-285750">
              <a:buFont typeface="Arial" panose="020B0604020202020204" pitchFamily="34" charset="0"/>
              <a:buChar char="•"/>
            </a:pPr>
            <a:r>
              <a:rPr lang="de-CH" sz="2400" dirty="0"/>
              <a:t>178 Jagdreviere</a:t>
            </a:r>
          </a:p>
          <a:p>
            <a:pPr marL="285750" indent="-285750">
              <a:buFont typeface="Arial" panose="020B0604020202020204" pitchFamily="34" charset="0"/>
              <a:buChar char="•"/>
            </a:pPr>
            <a:r>
              <a:rPr lang="de-CH" sz="2400" dirty="0"/>
              <a:t>1’500 Jagdberechtigte</a:t>
            </a:r>
          </a:p>
          <a:p>
            <a:pPr marL="285750" indent="-285750">
              <a:buFont typeface="Arial" panose="020B0604020202020204" pitchFamily="34" charset="0"/>
              <a:buChar char="•"/>
            </a:pPr>
            <a:r>
              <a:rPr lang="de-CH" sz="2400" dirty="0"/>
              <a:t>5’663 Reduktion Rehwild</a:t>
            </a:r>
          </a:p>
          <a:p>
            <a:pPr marL="285750" indent="-285750">
              <a:buFont typeface="Arial" panose="020B0604020202020204" pitchFamily="34" charset="0"/>
              <a:buChar char="•"/>
            </a:pPr>
            <a:r>
              <a:rPr lang="de-CH" sz="2400" dirty="0"/>
              <a:t>1’581 Reduktion Wildschweine</a:t>
            </a:r>
          </a:p>
          <a:p>
            <a:pPr marL="285750" indent="-285750">
              <a:buFont typeface="Arial" panose="020B0604020202020204" pitchFamily="34" charset="0"/>
              <a:buChar char="•"/>
            </a:pPr>
            <a:r>
              <a:rPr lang="de-CH" sz="2400" dirty="0"/>
              <a:t>35 Reduktion </a:t>
            </a:r>
            <a:r>
              <a:rPr lang="de-CH" sz="2400" dirty="0" err="1"/>
              <a:t>Gamswild</a:t>
            </a:r>
            <a:endParaRPr lang="de-CH" sz="2400" dirty="0"/>
          </a:p>
          <a:p>
            <a:pPr marL="285750" indent="-285750">
              <a:buFont typeface="Arial" panose="020B0604020202020204" pitchFamily="34" charset="0"/>
              <a:buChar char="•"/>
            </a:pPr>
            <a:r>
              <a:rPr lang="de-CH" sz="2400" dirty="0"/>
              <a:t>19 Reduktion Rothirsch</a:t>
            </a:r>
          </a:p>
          <a:p>
            <a:pPr marL="285750" indent="-285750">
              <a:buFont typeface="Arial" panose="020B0604020202020204" pitchFamily="34" charset="0"/>
              <a:buChar char="•"/>
            </a:pPr>
            <a:r>
              <a:rPr lang="de-CH" sz="2400" dirty="0"/>
              <a:t>1’986 Reduktion Fuchs</a:t>
            </a:r>
          </a:p>
          <a:p>
            <a:pPr marL="285750" indent="-285750">
              <a:buFont typeface="Arial" panose="020B0604020202020204" pitchFamily="34" charset="0"/>
              <a:buChar char="•"/>
            </a:pPr>
            <a:r>
              <a:rPr lang="de-CH" sz="2400" dirty="0"/>
              <a:t>498 Reduktion Dachs</a:t>
            </a:r>
            <a:endParaRPr lang="de-CH" dirty="0"/>
          </a:p>
          <a:p>
            <a:pPr marL="285750" indent="-285750">
              <a:buFont typeface="Arial" panose="020B0604020202020204" pitchFamily="34" charset="0"/>
              <a:buChar char="•"/>
            </a:pPr>
            <a:endParaRPr lang="de-CH" dirty="0"/>
          </a:p>
        </p:txBody>
      </p:sp>
    </p:spTree>
    <p:extLst>
      <p:ext uri="{BB962C8B-B14F-4D97-AF65-F5344CB8AC3E}">
        <p14:creationId xmlns:p14="http://schemas.microsoft.com/office/powerpoint/2010/main" val="318149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1000"/>
                                        <p:tgtEl>
                                          <p:spTgt spid="6">
                                            <p:txEl>
                                              <p:pRg st="5" end="5"/>
                                            </p:txEl>
                                          </p:spTgt>
                                        </p:tgtEl>
                                      </p:cBhvr>
                                    </p:animEffect>
                                    <p:anim calcmode="lin" valueType="num">
                                      <p:cBhvr>
                                        <p:cTn id="4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Effect transition="in" filter="fade">
                                      <p:cBhvr>
                                        <p:cTn id="49" dur="1000"/>
                                        <p:tgtEl>
                                          <p:spTgt spid="6">
                                            <p:txEl>
                                              <p:pRg st="6" end="6"/>
                                            </p:txEl>
                                          </p:spTgt>
                                        </p:tgtEl>
                                      </p:cBhvr>
                                    </p:animEffect>
                                    <p:anim calcmode="lin" valueType="num">
                                      <p:cBhvr>
                                        <p:cTn id="50"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
                                            <p:txEl>
                                              <p:pRg st="7" end="7"/>
                                            </p:txEl>
                                          </p:spTgt>
                                        </p:tgtEl>
                                        <p:attrNameLst>
                                          <p:attrName>style.visibility</p:attrName>
                                        </p:attrNameLst>
                                      </p:cBhvr>
                                      <p:to>
                                        <p:strVal val="visible"/>
                                      </p:to>
                                    </p:set>
                                    <p:animEffect transition="in" filter="fade">
                                      <p:cBhvr>
                                        <p:cTn id="56" dur="1000"/>
                                        <p:tgtEl>
                                          <p:spTgt spid="6">
                                            <p:txEl>
                                              <p:pRg st="7" end="7"/>
                                            </p:txEl>
                                          </p:spTgt>
                                        </p:tgtEl>
                                      </p:cBhvr>
                                    </p:animEffect>
                                    <p:anim calcmode="lin" valueType="num">
                                      <p:cBhvr>
                                        <p:cTn id="57"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6">
                                            <p:txEl>
                                              <p:pRg st="8" end="8"/>
                                            </p:txEl>
                                          </p:spTgt>
                                        </p:tgtEl>
                                        <p:attrNameLst>
                                          <p:attrName>style.visibility</p:attrName>
                                        </p:attrNameLst>
                                      </p:cBhvr>
                                      <p:to>
                                        <p:strVal val="visible"/>
                                      </p:to>
                                    </p:set>
                                    <p:animEffect transition="in" filter="fade">
                                      <p:cBhvr>
                                        <p:cTn id="63" dur="1000"/>
                                        <p:tgtEl>
                                          <p:spTgt spid="6">
                                            <p:txEl>
                                              <p:pRg st="8" end="8"/>
                                            </p:txEl>
                                          </p:spTgt>
                                        </p:tgtEl>
                                      </p:cBhvr>
                                    </p:animEffect>
                                    <p:anim calcmode="lin" valueType="num">
                                      <p:cBhvr>
                                        <p:cTn id="64"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6">
                                            <p:txEl>
                                              <p:pRg st="9" end="9"/>
                                            </p:txEl>
                                          </p:spTgt>
                                        </p:tgtEl>
                                        <p:attrNameLst>
                                          <p:attrName>style.visibility</p:attrName>
                                        </p:attrNameLst>
                                      </p:cBhvr>
                                      <p:to>
                                        <p:strVal val="visible"/>
                                      </p:to>
                                    </p:set>
                                    <p:animEffect transition="in" filter="fade">
                                      <p:cBhvr>
                                        <p:cTn id="70" dur="1000"/>
                                        <p:tgtEl>
                                          <p:spTgt spid="6">
                                            <p:txEl>
                                              <p:pRg st="9" end="9"/>
                                            </p:txEl>
                                          </p:spTgt>
                                        </p:tgtEl>
                                      </p:cBhvr>
                                    </p:animEffect>
                                    <p:anim calcmode="lin" valueType="num">
                                      <p:cBhvr>
                                        <p:cTn id="71"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6">
                                            <p:txEl>
                                              <p:pRg st="10" end="10"/>
                                            </p:txEl>
                                          </p:spTgt>
                                        </p:tgtEl>
                                        <p:attrNameLst>
                                          <p:attrName>style.visibility</p:attrName>
                                        </p:attrNameLst>
                                      </p:cBhvr>
                                      <p:to>
                                        <p:strVal val="visible"/>
                                      </p:to>
                                    </p:set>
                                    <p:animEffect transition="in" filter="fade">
                                      <p:cBhvr>
                                        <p:cTn id="77" dur="1000"/>
                                        <p:tgtEl>
                                          <p:spTgt spid="6">
                                            <p:txEl>
                                              <p:pRg st="10" end="10"/>
                                            </p:txEl>
                                          </p:spTgt>
                                        </p:tgtEl>
                                      </p:cBhvr>
                                    </p:animEffect>
                                    <p:anim calcmode="lin" valueType="num">
                                      <p:cBhvr>
                                        <p:cTn id="78"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6">
                                            <p:txEl>
                                              <p:pRg st="11" end="11"/>
                                            </p:txEl>
                                          </p:spTgt>
                                        </p:tgtEl>
                                        <p:attrNameLst>
                                          <p:attrName>style.visibility</p:attrName>
                                        </p:attrNameLst>
                                      </p:cBhvr>
                                      <p:to>
                                        <p:strVal val="visible"/>
                                      </p:to>
                                    </p:set>
                                    <p:animEffect transition="in" filter="fade">
                                      <p:cBhvr>
                                        <p:cTn id="84" dur="1000"/>
                                        <p:tgtEl>
                                          <p:spTgt spid="6">
                                            <p:txEl>
                                              <p:pRg st="11" end="11"/>
                                            </p:txEl>
                                          </p:spTgt>
                                        </p:tgtEl>
                                      </p:cBhvr>
                                    </p:animEffect>
                                    <p:anim calcmode="lin" valueType="num">
                                      <p:cBhvr>
                                        <p:cTn id="85" dur="1000" fill="hold"/>
                                        <p:tgtEl>
                                          <p:spTgt spid="6">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6">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875C73E4-45B9-1F43-F846-AA2B7C787347}"/>
              </a:ext>
            </a:extLst>
          </p:cNvPr>
          <p:cNvSpPr txBox="1"/>
          <p:nvPr/>
        </p:nvSpPr>
        <p:spPr>
          <a:xfrm>
            <a:off x="2352675" y="1876425"/>
            <a:ext cx="9124950" cy="3970318"/>
          </a:xfrm>
          <a:prstGeom prst="rect">
            <a:avLst/>
          </a:prstGeom>
          <a:noFill/>
        </p:spPr>
        <p:txBody>
          <a:bodyPr wrap="square" rtlCol="0">
            <a:spAutoFit/>
          </a:bodyPr>
          <a:lstStyle/>
          <a:p>
            <a:endParaRPr lang="de-CH" b="1" dirty="0"/>
          </a:p>
          <a:p>
            <a:r>
              <a:rPr lang="de-CH" sz="2400" b="1" dirty="0"/>
              <a:t>Rechtliche Grundlagen:</a:t>
            </a:r>
          </a:p>
          <a:p>
            <a:pPr marL="285750" indent="-285750">
              <a:buFont typeface="Arial" panose="020B0604020202020204" pitchFamily="34" charset="0"/>
              <a:buChar char="•"/>
            </a:pPr>
            <a:r>
              <a:rPr lang="de-CH" sz="2400" b="1" dirty="0">
                <a:solidFill>
                  <a:srgbClr val="FF0000"/>
                </a:solidFill>
              </a:rPr>
              <a:t>Bundesgesetz über die Jagd und den Schutz wildlebender Säugetiere und Vögel, JSG (Stand: 1.1.2025)</a:t>
            </a:r>
          </a:p>
          <a:p>
            <a:pPr marL="285750" indent="-285750">
              <a:buFont typeface="Arial" panose="020B0604020202020204" pitchFamily="34" charset="0"/>
              <a:buChar char="•"/>
            </a:pPr>
            <a:r>
              <a:rPr lang="de-CH" sz="2400" b="1" dirty="0">
                <a:solidFill>
                  <a:srgbClr val="FF0000"/>
                </a:solidFill>
              </a:rPr>
              <a:t>Verordnung über die Jagd und den Schutz wildlebender Säugetiere und Vögel, JSV (Stand: 1.1.2025)</a:t>
            </a:r>
          </a:p>
          <a:p>
            <a:pPr marL="342900" indent="-342900">
              <a:buFont typeface="Arial" panose="020B0604020202020204" pitchFamily="34" charset="0"/>
              <a:buChar char="•"/>
            </a:pPr>
            <a:r>
              <a:rPr lang="de-CH" sz="2400" b="1" dirty="0">
                <a:solidFill>
                  <a:srgbClr val="00B0F0"/>
                </a:solidFill>
              </a:rPr>
              <a:t>Einführungsgesetz zum Bundesgesetz über Jagd und Schutz wildlebender Säugetiere und Vögel </a:t>
            </a:r>
            <a:r>
              <a:rPr lang="de-CH" sz="2400" b="1" u="sng" dirty="0">
                <a:solidFill>
                  <a:srgbClr val="00B0F0"/>
                </a:solidFill>
              </a:rPr>
              <a:t>Jagdgesetz des Kantons Aargau</a:t>
            </a:r>
            <a:r>
              <a:rPr lang="de-CH" sz="2400" b="1" dirty="0">
                <a:solidFill>
                  <a:srgbClr val="00B0F0"/>
                </a:solidFill>
              </a:rPr>
              <a:t>, AJSG</a:t>
            </a:r>
          </a:p>
          <a:p>
            <a:pPr marL="342900" indent="-342900">
              <a:buFont typeface="Arial" panose="020B0604020202020204" pitchFamily="34" charset="0"/>
              <a:buChar char="•"/>
            </a:pPr>
            <a:r>
              <a:rPr lang="de-CH" sz="2400" b="1" u="sng" dirty="0">
                <a:solidFill>
                  <a:srgbClr val="00B0F0"/>
                </a:solidFill>
              </a:rPr>
              <a:t>Verordnung zum Jagdgesetz des Kantons Aargau</a:t>
            </a:r>
            <a:r>
              <a:rPr lang="de-CH" sz="2400" b="1" dirty="0">
                <a:solidFill>
                  <a:srgbClr val="00B0F0"/>
                </a:solidFill>
              </a:rPr>
              <a:t>, AJSV</a:t>
            </a:r>
          </a:p>
          <a:p>
            <a:endParaRPr lang="de-CH" dirty="0"/>
          </a:p>
        </p:txBody>
      </p:sp>
      <p:sp>
        <p:nvSpPr>
          <p:cNvPr id="3" name="Textfeld 2">
            <a:extLst>
              <a:ext uri="{FF2B5EF4-FFF2-40B4-BE49-F238E27FC236}">
                <a16:creationId xmlns:a16="http://schemas.microsoft.com/office/drawing/2014/main" id="{86EAF106-774D-4769-B524-E8A0902CB738}"/>
              </a:ext>
            </a:extLst>
          </p:cNvPr>
          <p:cNvSpPr txBox="1"/>
          <p:nvPr/>
        </p:nvSpPr>
        <p:spPr>
          <a:xfrm>
            <a:off x="3023937" y="200526"/>
            <a:ext cx="9031705" cy="1200329"/>
          </a:xfrm>
          <a:prstGeom prst="rect">
            <a:avLst/>
          </a:prstGeom>
          <a:noFill/>
        </p:spPr>
        <p:txBody>
          <a:bodyPr wrap="square" rtlCol="0">
            <a:spAutoFit/>
          </a:bodyPr>
          <a:lstStyle/>
          <a:p>
            <a:r>
              <a:rPr lang="de-CH" sz="3600" b="1" dirty="0"/>
              <a:t>Jagd ist kein Hobby – sondern ein gesetzlicher Auftrag!</a:t>
            </a:r>
          </a:p>
        </p:txBody>
      </p:sp>
    </p:spTree>
    <p:extLst>
      <p:ext uri="{BB962C8B-B14F-4D97-AF65-F5344CB8AC3E}">
        <p14:creationId xmlns:p14="http://schemas.microsoft.com/office/powerpoint/2010/main" val="1866541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CCC3C13A-583F-6B66-4A9B-F5059E9C7CBA}"/>
              </a:ext>
            </a:extLst>
          </p:cNvPr>
          <p:cNvSpPr txBox="1"/>
          <p:nvPr/>
        </p:nvSpPr>
        <p:spPr>
          <a:xfrm>
            <a:off x="2478505" y="1973179"/>
            <a:ext cx="8895348" cy="3693319"/>
          </a:xfrm>
          <a:prstGeom prst="rect">
            <a:avLst/>
          </a:prstGeom>
          <a:noFill/>
        </p:spPr>
        <p:txBody>
          <a:bodyPr wrap="square" rtlCol="0">
            <a:spAutoFit/>
          </a:bodyPr>
          <a:lstStyle/>
          <a:p>
            <a:endParaRPr lang="de-CH" dirty="0"/>
          </a:p>
          <a:p>
            <a:pPr algn="l" fontAlgn="ctr"/>
            <a:r>
              <a:rPr lang="de-CH" sz="2400" b="1" i="0" dirty="0">
                <a:solidFill>
                  <a:srgbClr val="006699"/>
                </a:solidFill>
                <a:effectLst/>
                <a:latin typeface="Font-Bold"/>
                <a:hlinkClick r:id="rId2"/>
              </a:rPr>
              <a:t>Art. 2</a:t>
            </a:r>
            <a:r>
              <a:rPr lang="de-CH" sz="2400" b="1" i="1" dirty="0">
                <a:solidFill>
                  <a:srgbClr val="006699"/>
                </a:solidFill>
                <a:effectLst/>
                <a:latin typeface="Font-Italic"/>
                <a:hlinkClick r:id="rId2"/>
              </a:rPr>
              <a:t>a</a:t>
            </a:r>
            <a:r>
              <a:rPr lang="de-CH" sz="2400" b="1" i="0" baseline="30000" dirty="0">
                <a:solidFill>
                  <a:srgbClr val="006699"/>
                </a:solidFill>
                <a:effectLst/>
                <a:latin typeface="Font-Regular"/>
                <a:hlinkClick r:id="rId3"/>
              </a:rPr>
              <a:t>18</a:t>
            </a:r>
            <a:r>
              <a:rPr lang="de-CH" sz="2400" b="1" i="0" dirty="0">
                <a:solidFill>
                  <a:srgbClr val="006699"/>
                </a:solidFill>
                <a:effectLst/>
                <a:latin typeface="Font-Regular"/>
                <a:hlinkClick r:id="rId2"/>
              </a:rPr>
              <a:t> JSV Einsatz von Jagdhunden</a:t>
            </a:r>
            <a:endParaRPr lang="de-CH" sz="2400" b="1" i="0" dirty="0">
              <a:solidFill>
                <a:srgbClr val="1F2937"/>
              </a:solidFill>
              <a:effectLst/>
              <a:latin typeface="Font-Regular"/>
            </a:endParaRPr>
          </a:p>
          <a:p>
            <a:pPr algn="l"/>
            <a:r>
              <a:rPr lang="de-CH" sz="2400" b="1" i="0" dirty="0">
                <a:solidFill>
                  <a:srgbClr val="454545"/>
                </a:solidFill>
                <a:effectLst/>
                <a:latin typeface="Font-Regular"/>
              </a:rPr>
              <a:t>Der Zweck des Einsatzes von Jagdhunden ist das weitgehend selbstständige Suchen, Anzeigen oder laute Verfolgen von Wildtieren sowie das Suchen von kranken oder verletzten Wildtieren. </a:t>
            </a:r>
            <a:r>
              <a:rPr lang="de-CH" sz="2400" b="1" i="0" u="sng" dirty="0">
                <a:solidFill>
                  <a:srgbClr val="454545"/>
                </a:solidFill>
                <a:effectLst/>
                <a:latin typeface="Font-Regular"/>
              </a:rPr>
              <a:t>Bei verletzten Wildtieren umfasst der Einsatzzweck zusätzlich das Greifen</a:t>
            </a:r>
            <a:r>
              <a:rPr lang="de-CH" sz="2400" b="1" i="0" dirty="0">
                <a:solidFill>
                  <a:srgbClr val="454545"/>
                </a:solidFill>
                <a:effectLst/>
                <a:latin typeface="Font-Regular"/>
              </a:rPr>
              <a:t>, sofern das </a:t>
            </a:r>
            <a:r>
              <a:rPr lang="de-CH" sz="2400" b="1" i="0" dirty="0" err="1">
                <a:solidFill>
                  <a:srgbClr val="454545"/>
                </a:solidFill>
                <a:effectLst/>
                <a:latin typeface="Font-Regular"/>
              </a:rPr>
              <a:t>Nottöten</a:t>
            </a:r>
            <a:r>
              <a:rPr lang="de-CH" sz="2400" b="1" i="0" dirty="0">
                <a:solidFill>
                  <a:srgbClr val="454545"/>
                </a:solidFill>
                <a:effectLst/>
                <a:latin typeface="Font-Regular"/>
              </a:rPr>
              <a:t> dieser Tiere nicht möglich ist.</a:t>
            </a:r>
          </a:p>
          <a:p>
            <a:endParaRPr lang="de-CH" dirty="0"/>
          </a:p>
          <a:p>
            <a:endParaRPr lang="de-CH" dirty="0"/>
          </a:p>
          <a:p>
            <a:endParaRPr lang="de-CH" dirty="0"/>
          </a:p>
          <a:p>
            <a:endParaRPr lang="de-CH" dirty="0"/>
          </a:p>
        </p:txBody>
      </p:sp>
      <p:sp>
        <p:nvSpPr>
          <p:cNvPr id="3" name="Textfeld 2">
            <a:extLst>
              <a:ext uri="{FF2B5EF4-FFF2-40B4-BE49-F238E27FC236}">
                <a16:creationId xmlns:a16="http://schemas.microsoft.com/office/drawing/2014/main" id="{14158757-09DD-8FFA-E0BE-025F7C7632A5}"/>
              </a:ext>
            </a:extLst>
          </p:cNvPr>
          <p:cNvSpPr txBox="1"/>
          <p:nvPr/>
        </p:nvSpPr>
        <p:spPr>
          <a:xfrm>
            <a:off x="2919663" y="224589"/>
            <a:ext cx="8414084" cy="1077218"/>
          </a:xfrm>
          <a:prstGeom prst="rect">
            <a:avLst/>
          </a:prstGeom>
          <a:noFill/>
        </p:spPr>
        <p:txBody>
          <a:bodyPr wrap="square" rtlCol="0">
            <a:spAutoFit/>
          </a:bodyPr>
          <a:lstStyle/>
          <a:p>
            <a:r>
              <a:rPr lang="de-CH" sz="3200" b="1" dirty="0"/>
              <a:t>Erstmalige rechtliche Stellung der Jagdhunde seit 1.1.2025 definiert</a:t>
            </a:r>
            <a:endParaRPr lang="de-CH" sz="3200" dirty="0"/>
          </a:p>
        </p:txBody>
      </p:sp>
    </p:spTree>
    <p:extLst>
      <p:ext uri="{BB962C8B-B14F-4D97-AF65-F5344CB8AC3E}">
        <p14:creationId xmlns:p14="http://schemas.microsoft.com/office/powerpoint/2010/main" val="20372493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0</TotalTime>
  <Words>3415</Words>
  <Application>Microsoft Office PowerPoint</Application>
  <PresentationFormat>Breitbild</PresentationFormat>
  <Paragraphs>448</Paragraphs>
  <Slides>61</Slides>
  <Notes>10</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61</vt:i4>
      </vt:variant>
    </vt:vector>
  </HeadingPairs>
  <TitlesOfParts>
    <vt:vector size="72" baseType="lpstr">
      <vt:lpstr>Arial</vt:lpstr>
      <vt:lpstr>Calibri</vt:lpstr>
      <vt:lpstr>Calibri Light</vt:lpstr>
      <vt:lpstr>Font-Bold</vt:lpstr>
      <vt:lpstr>Font-Italic</vt:lpstr>
      <vt:lpstr>Font-Regular</vt:lpstr>
      <vt:lpstr>Google Sans</vt:lpstr>
      <vt:lpstr>Times New Roman</vt:lpstr>
      <vt:lpstr>Wingdings</vt:lpstr>
      <vt:lpstr>Wingdings 3</vt:lpstr>
      <vt:lpstr>Office</vt:lpstr>
      <vt:lpstr>Herausforderung Jagdhundeausbildung- und Führung im digitalen Zeitalter</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Jagdhunderassen</vt:lpstr>
      <vt:lpstr>Arbeiten des Jagdhundes</vt:lpstr>
      <vt:lpstr>Arbeiten des Jagdhundes</vt:lpstr>
      <vt:lpstr>PowerPoint-Präsentation</vt:lpstr>
      <vt:lpstr>PowerPoint-Präsentation</vt:lpstr>
      <vt:lpstr>Ziel der Ausbildung  / Brackieren</vt:lpstr>
      <vt:lpstr>Brackieren</vt:lpstr>
      <vt:lpstr>PowerPoint-Präsentation</vt:lpstr>
      <vt:lpstr>Ziel der Ausbildung / Stöbern</vt:lpstr>
      <vt:lpstr>Stöbern</vt:lpstr>
      <vt:lpstr>Ziel der Ausbildung / Buschieren</vt:lpstr>
      <vt:lpstr>Suche mit Vorstehen, Suchjagd</vt:lpstr>
      <vt:lpstr>PowerPoint-Präsentation</vt:lpstr>
      <vt:lpstr>Suche mit Vorstehen, Suchjagd</vt:lpstr>
      <vt:lpstr>Bauarbeit, Sprengen</vt:lpstr>
      <vt:lpstr>PowerPoint-Präsentation</vt:lpstr>
      <vt:lpstr>Bauarbeit, Sprengen</vt:lpstr>
      <vt:lpstr>Nachsuche, Schweissarbeit</vt:lpstr>
      <vt:lpstr>PowerPoint-Präsentation</vt:lpstr>
      <vt:lpstr>PowerPoint-Präsentation</vt:lpstr>
      <vt:lpstr>PowerPoint-Präsentation</vt:lpstr>
      <vt:lpstr>PowerPoint-Präsentation</vt:lpstr>
      <vt:lpstr>Nachsuche, Schweissarbeit</vt:lpstr>
      <vt:lpstr>Wasserjagd</vt:lpstr>
      <vt:lpstr>PowerPoint-Präsentation</vt:lpstr>
      <vt:lpstr>Wasserjagd</vt:lpstr>
      <vt:lpstr>Verlorensuche</vt:lpstr>
      <vt:lpstr>Verlorensuche</vt:lpstr>
      <vt:lpstr>Apportieren</vt:lpstr>
      <vt:lpstr>Jagdhunde-Ausbildung</vt:lpstr>
      <vt:lpstr>Rassetypische Zuchtaspekte</vt:lpstr>
      <vt:lpstr>Rassetypische Zuchtaspekte</vt:lpstr>
      <vt:lpstr>Förderung der Anlagen in der Ausbildung</vt:lpstr>
      <vt:lpstr>Rassetypisches Verhalten</vt:lpstr>
      <vt:lpstr>Rassetypisches Verhalten</vt:lpstr>
      <vt:lpstr>RassetypischeVerhaltenseigenschaften sind demzufolge?</vt:lpstr>
      <vt:lpstr>Das heisst:</vt:lpstr>
      <vt:lpstr>Konzept Jagdhundeausbildung</vt:lpstr>
      <vt:lpstr>Konzept Jagdhundeausbildung</vt:lpstr>
      <vt:lpstr>Konzept Jagdhundeausbildung</vt:lpstr>
      <vt:lpstr>Konzept Jagdhundeausbildung</vt:lpstr>
      <vt:lpstr>Probleme?                  Mit dem Jagdhund im Alltag, auf dem Hundeplatz</vt:lpstr>
      <vt:lpstr>Probleme?                  Mit dem Jagdhund im Alltag, auf dem Hundeplatz</vt:lpstr>
      <vt:lpstr>Probleme?                  Mit dem Jagdhund im Alltag, auf dem Hundeplatz</vt:lpstr>
      <vt:lpstr>Probleme?                  Mit dem Jagdhund im Alltag, auf dem Hundeplatz</vt:lpstr>
      <vt:lpstr>Probleme?                  Mit dem Jagdhund im Alltag, auf dem Hundeplatz</vt:lpstr>
      <vt:lpstr>Probleme?                  Mit dem Jagdhund im Alltag, auf dem Hundeplatz</vt:lpstr>
      <vt:lpstr>Probleme?                  Mit dem Jagdhund im Alltag, auf dem Hundeplatz</vt:lpstr>
      <vt:lpstr>Jagdliche Trainingseinheiten</vt:lpstr>
      <vt:lpstr>Zu guter Letzt…..</vt:lpstr>
      <vt:lpstr>Besten Dank für Ihre Aufmerksamkeit!</vt:lpstr>
    </vt:vector>
  </TitlesOfParts>
  <Company>Gemeinde Wohlen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Herausforderung Jagdhundeausbildung- und Führung im digitalen Zeitalter  J</dc:title>
  <dc:creator>Laube Thomas</dc:creator>
  <cp:lastModifiedBy>Laube Thomas</cp:lastModifiedBy>
  <cp:revision>18</cp:revision>
  <cp:lastPrinted>2025-10-30T08:39:24Z</cp:lastPrinted>
  <dcterms:created xsi:type="dcterms:W3CDTF">2025-10-22T11:08:00Z</dcterms:created>
  <dcterms:modified xsi:type="dcterms:W3CDTF">2025-10-30T08:43:35Z</dcterms:modified>
</cp:coreProperties>
</file>